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257" r:id="rId2"/>
    <p:sldId id="261" r:id="rId3"/>
    <p:sldId id="262" r:id="rId4"/>
    <p:sldId id="263" r:id="rId5"/>
    <p:sldId id="264"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81" d="100"/>
          <a:sy n="81"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178e639cbb315bd2/Documents/Excel%20Test_CIS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178e639cbb315bd2/Documents/Excel%20Test_CIS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178e639cbb315bd2/Documents/Excel%20Test_CIS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178e639cbb315bd2/Documents/Excel%20Test_CIS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178e639cbb315bd2/Documents/Excel%20Test_CISD.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Test_CISD.xlsx]Sheet2!PivotTable8</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 3 INDUSTRIES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3"/>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4"/>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6"/>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7"/>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8"/>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1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
        <c:idx val="1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pivotFmt>
    </c:pivotFmts>
    <c:plotArea>
      <c:layout/>
      <c:pieChart>
        <c:varyColors val="1"/>
        <c:ser>
          <c:idx val="0"/>
          <c:order val="0"/>
          <c:tx>
            <c:strRef>
              <c:f>Sheet2!$B$55</c:f>
              <c:strCache>
                <c:ptCount val="1"/>
                <c:pt idx="0">
                  <c:v>Total</c:v>
                </c:pt>
              </c:strCache>
            </c:strRef>
          </c:tx>
          <c:dPt>
            <c:idx val="0"/>
            <c:bubble3D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extLst>
              <c:ext xmlns:c16="http://schemas.microsoft.com/office/drawing/2014/chart" uri="{C3380CC4-5D6E-409C-BE32-E72D297353CC}">
                <c16:uniqueId val="{00000001-038E-4A38-A5FE-C25317A346CA}"/>
              </c:ext>
            </c:extLst>
          </c:dPt>
          <c:dPt>
            <c:idx val="1"/>
            <c:bubble3D val="0"/>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c:spPr>
            <c:extLst>
              <c:ext xmlns:c16="http://schemas.microsoft.com/office/drawing/2014/chart" uri="{C3380CC4-5D6E-409C-BE32-E72D297353CC}">
                <c16:uniqueId val="{00000003-038E-4A38-A5FE-C25317A346CA}"/>
              </c:ext>
            </c:extLst>
          </c:dPt>
          <c:dPt>
            <c:idx val="2"/>
            <c:bubble3D val="0"/>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c:spPr>
            <c:extLst>
              <c:ext xmlns:c16="http://schemas.microsoft.com/office/drawing/2014/chart" uri="{C3380CC4-5D6E-409C-BE32-E72D297353CC}">
                <c16:uniqueId val="{00000005-038E-4A38-A5FE-C25317A346C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Sheet2!$A$56:$A$59</c:f>
              <c:strCache>
                <c:ptCount val="3"/>
                <c:pt idx="0">
                  <c:v>PUBLIC SECTOR</c:v>
                </c:pt>
                <c:pt idx="1">
                  <c:v>FINANCIAL SERVICES</c:v>
                </c:pt>
                <c:pt idx="2">
                  <c:v>CONSUMER &amp; INDUSTRIAL PRODUCTS</c:v>
                </c:pt>
              </c:strCache>
            </c:strRef>
          </c:cat>
          <c:val>
            <c:numRef>
              <c:f>Sheet2!$B$56:$B$59</c:f>
              <c:numCache>
                <c:formatCode>General</c:formatCode>
                <c:ptCount val="3"/>
                <c:pt idx="0">
                  <c:v>40827461.400000006</c:v>
                </c:pt>
                <c:pt idx="1">
                  <c:v>82319807.700000018</c:v>
                </c:pt>
                <c:pt idx="2">
                  <c:v>259165539.3999998</c:v>
                </c:pt>
              </c:numCache>
            </c:numRef>
          </c:val>
          <c:extLst>
            <c:ext xmlns:c16="http://schemas.microsoft.com/office/drawing/2014/chart" uri="{C3380CC4-5D6E-409C-BE32-E72D297353CC}">
              <c16:uniqueId val="{00000006-038E-4A38-A5FE-C25317A346C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7249463135289905E-2"/>
          <c:y val="0.80497521143190431"/>
          <c:w val="0.83625864948699591"/>
          <c:h val="0.167247010790317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Test_CISD.xlsx]Sheet2!PivotTable10</c:name>
    <c:fmtId val="-1"/>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tint val="96000"/>
                    <a:lumMod val="104000"/>
                  </a:schemeClr>
                </a:gs>
                <a:gs pos="100000">
                  <a:schemeClr val="accent2">
                    <a:shade val="98000"/>
                    <a:lumMod val="94000"/>
                  </a:schemeClr>
                </a:gs>
              </a:gsLst>
              <a:lin ang="5400000" scaled="0"/>
            </a:gradFill>
            <a:ln w="9525">
              <a:solidFill>
                <a:schemeClr val="accent2"/>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tint val="96000"/>
                    <a:lumMod val="104000"/>
                  </a:schemeClr>
                </a:gs>
                <a:gs pos="100000">
                  <a:schemeClr val="accent3">
                    <a:shade val="98000"/>
                    <a:lumMod val="94000"/>
                  </a:schemeClr>
                </a:gs>
              </a:gsLst>
              <a:lin ang="5400000" scaled="0"/>
            </a:gradFill>
            <a:ln w="9525">
              <a:solidFill>
                <a:schemeClr val="accent3"/>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tint val="96000"/>
                    <a:lumMod val="104000"/>
                  </a:schemeClr>
                </a:gs>
                <a:gs pos="100000">
                  <a:schemeClr val="accent4">
                    <a:shade val="98000"/>
                    <a:lumMod val="94000"/>
                  </a:schemeClr>
                </a:gs>
              </a:gsLst>
              <a:lin ang="5400000" scaled="0"/>
            </a:gradFill>
            <a:ln w="9525">
              <a:solidFill>
                <a:schemeClr val="accent4"/>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tint val="96000"/>
                    <a:lumMod val="104000"/>
                  </a:schemeClr>
                </a:gs>
                <a:gs pos="100000">
                  <a:schemeClr val="accent5">
                    <a:shade val="98000"/>
                    <a:lumMod val="94000"/>
                  </a:schemeClr>
                </a:gs>
              </a:gsLst>
              <a:lin ang="5400000" scaled="0"/>
            </a:gradFill>
            <a:ln w="9525">
              <a:solidFill>
                <a:schemeClr val="accent5"/>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6">
                    <a:tint val="96000"/>
                    <a:lumMod val="104000"/>
                  </a:schemeClr>
                </a:gs>
                <a:gs pos="100000">
                  <a:schemeClr val="accent6">
                    <a:shade val="98000"/>
                    <a:lumMod val="94000"/>
                  </a:schemeClr>
                </a:gs>
              </a:gsLst>
              <a:lin ang="5400000" scaled="0"/>
            </a:gradFill>
            <a:ln w="9525">
              <a:solidFill>
                <a:schemeClr val="accent6"/>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w="9525">
              <a:solidFill>
                <a:schemeClr val="accent1">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lumMod val="60000"/>
                    <a:tint val="96000"/>
                    <a:lumMod val="104000"/>
                  </a:schemeClr>
                </a:gs>
                <a:gs pos="100000">
                  <a:schemeClr val="accent2">
                    <a:lumMod val="60000"/>
                    <a:shade val="98000"/>
                    <a:lumMod val="94000"/>
                  </a:schemeClr>
                </a:gs>
              </a:gsLst>
              <a:lin ang="5400000" scaled="0"/>
            </a:gradFill>
            <a:ln w="9525">
              <a:solidFill>
                <a:schemeClr val="accent2">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lumMod val="60000"/>
                    <a:tint val="96000"/>
                    <a:lumMod val="104000"/>
                  </a:schemeClr>
                </a:gs>
                <a:gs pos="100000">
                  <a:schemeClr val="accent3">
                    <a:lumMod val="60000"/>
                    <a:shade val="98000"/>
                    <a:lumMod val="94000"/>
                  </a:schemeClr>
                </a:gs>
              </a:gsLst>
              <a:lin ang="5400000" scaled="0"/>
            </a:gradFill>
            <a:ln w="9525">
              <a:solidFill>
                <a:schemeClr val="accent3">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lumMod val="60000"/>
                    <a:tint val="96000"/>
                    <a:lumMod val="104000"/>
                  </a:schemeClr>
                </a:gs>
                <a:gs pos="100000">
                  <a:schemeClr val="accent4">
                    <a:lumMod val="60000"/>
                    <a:shade val="98000"/>
                    <a:lumMod val="94000"/>
                  </a:schemeClr>
                </a:gs>
              </a:gsLst>
              <a:lin ang="5400000" scaled="0"/>
            </a:gradFill>
            <a:ln w="9525">
              <a:solidFill>
                <a:schemeClr val="accent4">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lumMod val="60000"/>
                    <a:tint val="96000"/>
                    <a:lumMod val="104000"/>
                  </a:schemeClr>
                </a:gs>
                <a:gs pos="100000">
                  <a:schemeClr val="accent5">
                    <a:lumMod val="60000"/>
                    <a:shade val="98000"/>
                    <a:lumMod val="94000"/>
                  </a:schemeClr>
                </a:gs>
              </a:gsLst>
              <a:lin ang="5400000" scaled="0"/>
            </a:gradFill>
            <a:ln w="9525">
              <a:solidFill>
                <a:schemeClr val="accent5">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tint val="96000"/>
                    <a:lumMod val="104000"/>
                  </a:schemeClr>
                </a:gs>
                <a:gs pos="100000">
                  <a:schemeClr val="accent2">
                    <a:shade val="98000"/>
                    <a:lumMod val="94000"/>
                  </a:schemeClr>
                </a:gs>
              </a:gsLst>
              <a:lin ang="5400000" scaled="0"/>
            </a:gradFill>
            <a:ln w="9525">
              <a:solidFill>
                <a:schemeClr val="accent2"/>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tint val="96000"/>
                    <a:lumMod val="104000"/>
                  </a:schemeClr>
                </a:gs>
                <a:gs pos="100000">
                  <a:schemeClr val="accent3">
                    <a:shade val="98000"/>
                    <a:lumMod val="94000"/>
                  </a:schemeClr>
                </a:gs>
              </a:gsLst>
              <a:lin ang="5400000" scaled="0"/>
            </a:gradFill>
            <a:ln w="9525">
              <a:solidFill>
                <a:schemeClr val="accent3"/>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tint val="96000"/>
                    <a:lumMod val="104000"/>
                  </a:schemeClr>
                </a:gs>
                <a:gs pos="100000">
                  <a:schemeClr val="accent4">
                    <a:shade val="98000"/>
                    <a:lumMod val="94000"/>
                  </a:schemeClr>
                </a:gs>
              </a:gsLst>
              <a:lin ang="5400000" scaled="0"/>
            </a:gradFill>
            <a:ln w="9525">
              <a:solidFill>
                <a:schemeClr val="accent4"/>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tint val="96000"/>
                    <a:lumMod val="104000"/>
                  </a:schemeClr>
                </a:gs>
                <a:gs pos="100000">
                  <a:schemeClr val="accent5">
                    <a:shade val="98000"/>
                    <a:lumMod val="94000"/>
                  </a:schemeClr>
                </a:gs>
              </a:gsLst>
              <a:lin ang="5400000" scaled="0"/>
            </a:gradFill>
            <a:ln w="9525">
              <a:solidFill>
                <a:schemeClr val="accent5"/>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6">
                    <a:tint val="96000"/>
                    <a:lumMod val="104000"/>
                  </a:schemeClr>
                </a:gs>
                <a:gs pos="100000">
                  <a:schemeClr val="accent6">
                    <a:shade val="98000"/>
                    <a:lumMod val="94000"/>
                  </a:schemeClr>
                </a:gs>
              </a:gsLst>
              <a:lin ang="5400000" scaled="0"/>
            </a:gradFill>
            <a:ln w="9525">
              <a:solidFill>
                <a:schemeClr val="accent6"/>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w="9525">
              <a:solidFill>
                <a:schemeClr val="accent1">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lumMod val="60000"/>
                    <a:tint val="96000"/>
                    <a:lumMod val="104000"/>
                  </a:schemeClr>
                </a:gs>
                <a:gs pos="100000">
                  <a:schemeClr val="accent2">
                    <a:lumMod val="60000"/>
                    <a:shade val="98000"/>
                    <a:lumMod val="94000"/>
                  </a:schemeClr>
                </a:gs>
              </a:gsLst>
              <a:lin ang="5400000" scaled="0"/>
            </a:gradFill>
            <a:ln w="9525">
              <a:solidFill>
                <a:schemeClr val="accent2">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lumMod val="60000"/>
                    <a:tint val="96000"/>
                    <a:lumMod val="104000"/>
                  </a:schemeClr>
                </a:gs>
                <a:gs pos="100000">
                  <a:schemeClr val="accent3">
                    <a:lumMod val="60000"/>
                    <a:shade val="98000"/>
                    <a:lumMod val="94000"/>
                  </a:schemeClr>
                </a:gs>
              </a:gsLst>
              <a:lin ang="5400000" scaled="0"/>
            </a:gradFill>
            <a:ln w="9525">
              <a:solidFill>
                <a:schemeClr val="accent3">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lumMod val="60000"/>
                    <a:tint val="96000"/>
                    <a:lumMod val="104000"/>
                  </a:schemeClr>
                </a:gs>
                <a:gs pos="100000">
                  <a:schemeClr val="accent4">
                    <a:lumMod val="60000"/>
                    <a:shade val="98000"/>
                    <a:lumMod val="94000"/>
                  </a:schemeClr>
                </a:gs>
              </a:gsLst>
              <a:lin ang="5400000" scaled="0"/>
            </a:gradFill>
            <a:ln w="9525">
              <a:solidFill>
                <a:schemeClr val="accent4">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tint val="96000"/>
                  <a:lumMod val="104000"/>
                </a:schemeClr>
              </a:gs>
              <a:gs pos="100000">
                <a:schemeClr val="accent1">
                  <a:shade val="98000"/>
                  <a:lumMod val="94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lumMod val="60000"/>
                    <a:tint val="96000"/>
                    <a:lumMod val="104000"/>
                  </a:schemeClr>
                </a:gs>
                <a:gs pos="100000">
                  <a:schemeClr val="accent5">
                    <a:lumMod val="60000"/>
                    <a:shade val="98000"/>
                    <a:lumMod val="94000"/>
                  </a:schemeClr>
                </a:gs>
              </a:gsLst>
              <a:lin ang="5400000" scaled="0"/>
            </a:gradFill>
            <a:ln w="9525">
              <a:solidFill>
                <a:schemeClr val="accent5">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tint val="96000"/>
                    <a:lumMod val="104000"/>
                  </a:schemeClr>
                </a:gs>
                <a:gs pos="100000">
                  <a:schemeClr val="accent2">
                    <a:shade val="98000"/>
                    <a:lumMod val="94000"/>
                  </a:schemeClr>
                </a:gs>
              </a:gsLst>
              <a:lin ang="5400000" scaled="0"/>
            </a:gradFill>
            <a:ln w="9525">
              <a:solidFill>
                <a:schemeClr val="accent2"/>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tint val="96000"/>
                    <a:lumMod val="104000"/>
                  </a:schemeClr>
                </a:gs>
                <a:gs pos="100000">
                  <a:schemeClr val="accent3">
                    <a:shade val="98000"/>
                    <a:lumMod val="94000"/>
                  </a:schemeClr>
                </a:gs>
              </a:gsLst>
              <a:lin ang="5400000" scaled="0"/>
            </a:gradFill>
            <a:ln w="9525">
              <a:solidFill>
                <a:schemeClr val="accent3"/>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tint val="96000"/>
                    <a:lumMod val="104000"/>
                  </a:schemeClr>
                </a:gs>
                <a:gs pos="100000">
                  <a:schemeClr val="accent4">
                    <a:shade val="98000"/>
                    <a:lumMod val="94000"/>
                  </a:schemeClr>
                </a:gs>
              </a:gsLst>
              <a:lin ang="5400000" scaled="0"/>
            </a:gradFill>
            <a:ln w="9525">
              <a:solidFill>
                <a:schemeClr val="accent4"/>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tint val="96000"/>
                    <a:lumMod val="104000"/>
                  </a:schemeClr>
                </a:gs>
                <a:gs pos="100000">
                  <a:schemeClr val="accent5">
                    <a:shade val="98000"/>
                    <a:lumMod val="94000"/>
                  </a:schemeClr>
                </a:gs>
              </a:gsLst>
              <a:lin ang="5400000" scaled="0"/>
            </a:gradFill>
            <a:ln w="9525">
              <a:solidFill>
                <a:schemeClr val="accent5"/>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6">
                    <a:tint val="96000"/>
                    <a:lumMod val="104000"/>
                  </a:schemeClr>
                </a:gs>
                <a:gs pos="100000">
                  <a:schemeClr val="accent6">
                    <a:shade val="98000"/>
                    <a:lumMod val="94000"/>
                  </a:schemeClr>
                </a:gs>
              </a:gsLst>
              <a:lin ang="5400000" scaled="0"/>
            </a:gradFill>
            <a:ln w="9525">
              <a:solidFill>
                <a:schemeClr val="accent6"/>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w="9525">
              <a:solidFill>
                <a:schemeClr val="accent1">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2">
                    <a:lumMod val="60000"/>
                    <a:tint val="96000"/>
                    <a:lumMod val="104000"/>
                  </a:schemeClr>
                </a:gs>
                <a:gs pos="100000">
                  <a:schemeClr val="accent2">
                    <a:lumMod val="60000"/>
                    <a:shade val="98000"/>
                    <a:lumMod val="94000"/>
                  </a:schemeClr>
                </a:gs>
              </a:gsLst>
              <a:lin ang="5400000" scaled="0"/>
            </a:gradFill>
            <a:ln w="9525">
              <a:solidFill>
                <a:schemeClr val="accent2">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3">
                    <a:lumMod val="60000"/>
                    <a:tint val="96000"/>
                    <a:lumMod val="104000"/>
                  </a:schemeClr>
                </a:gs>
                <a:gs pos="100000">
                  <a:schemeClr val="accent3">
                    <a:lumMod val="60000"/>
                    <a:shade val="98000"/>
                    <a:lumMod val="94000"/>
                  </a:schemeClr>
                </a:gs>
              </a:gsLst>
              <a:lin ang="5400000" scaled="0"/>
            </a:gradFill>
            <a:ln w="9525">
              <a:solidFill>
                <a:schemeClr val="accent3">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4">
                    <a:lumMod val="60000"/>
                    <a:tint val="96000"/>
                    <a:lumMod val="104000"/>
                  </a:schemeClr>
                </a:gs>
                <a:gs pos="100000">
                  <a:schemeClr val="accent4">
                    <a:lumMod val="60000"/>
                    <a:shade val="98000"/>
                    <a:lumMod val="94000"/>
                  </a:schemeClr>
                </a:gs>
              </a:gsLst>
              <a:lin ang="5400000" scaled="0"/>
            </a:gradFill>
            <a:ln w="9525">
              <a:solidFill>
                <a:schemeClr val="accent4">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5">
                    <a:lumMod val="60000"/>
                    <a:tint val="96000"/>
                    <a:lumMod val="104000"/>
                  </a:schemeClr>
                </a:gs>
                <a:gs pos="100000">
                  <a:schemeClr val="accent5">
                    <a:lumMod val="60000"/>
                    <a:shade val="98000"/>
                    <a:lumMod val="94000"/>
                  </a:schemeClr>
                </a:gs>
              </a:gsLst>
              <a:lin ang="5400000" scaled="0"/>
            </a:gradFill>
            <a:ln w="9525">
              <a:solidFill>
                <a:schemeClr val="accent5">
                  <a:lumMod val="60000"/>
                </a:schemeClr>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Sheet2!$F$35:$F$36</c:f>
              <c:strCache>
                <c:ptCount val="1"/>
                <c:pt idx="0">
                  <c:v>2011</c:v>
                </c:pt>
              </c:strCache>
            </c:strRef>
          </c:tx>
          <c:spPr>
            <a:ln w="34925" cap="rnd">
              <a:solidFill>
                <a:schemeClr val="accent1"/>
              </a:solidFill>
              <a:round/>
            </a:ln>
            <a:effectLst>
              <a:outerShdw blurRad="50800" dist="38100" dir="5400000" rotWithShape="0">
                <a:srgbClr val="000000">
                  <a:alpha val="60000"/>
                </a:srgbClr>
              </a:outerShdw>
            </a:effectLst>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Sheet2!$F$37:$F$58</c:f>
              <c:numCache>
                <c:formatCode>General</c:formatCode>
                <c:ptCount val="21"/>
                <c:pt idx="0">
                  <c:v>15878.6</c:v>
                </c:pt>
                <c:pt idx="1">
                  <c:v>129700.1</c:v>
                </c:pt>
                <c:pt idx="2">
                  <c:v>349837.8</c:v>
                </c:pt>
                <c:pt idx="3">
                  <c:v>519369.1</c:v>
                </c:pt>
                <c:pt idx="4">
                  <c:v>642124.59999999986</c:v>
                </c:pt>
                <c:pt idx="5">
                  <c:v>783186.8</c:v>
                </c:pt>
                <c:pt idx="6">
                  <c:v>829367.7</c:v>
                </c:pt>
                <c:pt idx="7">
                  <c:v>758515.3</c:v>
                </c:pt>
                <c:pt idx="8">
                  <c:v>902955.39999999979</c:v>
                </c:pt>
                <c:pt idx="9">
                  <c:v>1162046.2999999998</c:v>
                </c:pt>
                <c:pt idx="10">
                  <c:v>1560542.5999999999</c:v>
                </c:pt>
                <c:pt idx="11">
                  <c:v>1740020.8000000003</c:v>
                </c:pt>
                <c:pt idx="12">
                  <c:v>1780703.7000000009</c:v>
                </c:pt>
                <c:pt idx="13">
                  <c:v>1804689.9</c:v>
                </c:pt>
                <c:pt idx="14">
                  <c:v>1991358.7999999998</c:v>
                </c:pt>
                <c:pt idx="15">
                  <c:v>2171181.5</c:v>
                </c:pt>
                <c:pt idx="16">
                  <c:v>2313894.5999999996</c:v>
                </c:pt>
                <c:pt idx="17">
                  <c:v>2486388.3000000003</c:v>
                </c:pt>
                <c:pt idx="18">
                  <c:v>2586104.1999999993</c:v>
                </c:pt>
                <c:pt idx="19">
                  <c:v>4772057.4000000013</c:v>
                </c:pt>
                <c:pt idx="20">
                  <c:v>9891461.9999999944</c:v>
                </c:pt>
              </c:numCache>
            </c:numRef>
          </c:val>
          <c:smooth val="0"/>
          <c:extLst>
            <c:ext xmlns:c16="http://schemas.microsoft.com/office/drawing/2014/chart" uri="{C3380CC4-5D6E-409C-BE32-E72D297353CC}">
              <c16:uniqueId val="{00000000-FD64-4D66-A3A4-36A938CFEEF8}"/>
            </c:ext>
          </c:extLst>
        </c:ser>
        <c:ser>
          <c:idx val="1"/>
          <c:order val="1"/>
          <c:tx>
            <c:strRef>
              <c:f>Sheet2!$G$35:$G$36</c:f>
              <c:strCache>
                <c:ptCount val="1"/>
                <c:pt idx="0">
                  <c:v>2012</c:v>
                </c:pt>
              </c:strCache>
            </c:strRef>
          </c:tx>
          <c:spPr>
            <a:ln w="34925" cap="rnd">
              <a:solidFill>
                <a:schemeClr val="accent2"/>
              </a:solidFill>
              <a:round/>
            </a:ln>
            <a:effectLst>
              <a:outerShdw blurRad="50800" dist="38100" dir="5400000" rotWithShape="0">
                <a:srgbClr val="000000">
                  <a:alpha val="60000"/>
                </a:srgbClr>
              </a:outerShdw>
            </a:effectLst>
          </c:spPr>
          <c:marker>
            <c:symbol val="circle"/>
            <c:size val="6"/>
            <c:spPr>
              <a:gradFill rotWithShape="1">
                <a:gsLst>
                  <a:gs pos="0">
                    <a:schemeClr val="accent2">
                      <a:tint val="96000"/>
                      <a:lumMod val="104000"/>
                    </a:schemeClr>
                  </a:gs>
                  <a:gs pos="100000">
                    <a:schemeClr val="accent2">
                      <a:shade val="98000"/>
                      <a:lumMod val="94000"/>
                    </a:schemeClr>
                  </a:gs>
                </a:gsLst>
                <a:lin ang="5400000" scaled="0"/>
              </a:gradFill>
              <a:ln w="9525">
                <a:solidFill>
                  <a:schemeClr val="accent2"/>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Sheet2!$G$37:$G$58</c:f>
              <c:numCache>
                <c:formatCode>General</c:formatCode>
                <c:ptCount val="21"/>
                <c:pt idx="0">
                  <c:v>15296.9</c:v>
                </c:pt>
                <c:pt idx="1">
                  <c:v>136259.29999999999</c:v>
                </c:pt>
                <c:pt idx="2">
                  <c:v>368030.9</c:v>
                </c:pt>
                <c:pt idx="3">
                  <c:v>521611.9</c:v>
                </c:pt>
                <c:pt idx="4">
                  <c:v>574793.99999999988</c:v>
                </c:pt>
                <c:pt idx="5">
                  <c:v>792122.29999999993</c:v>
                </c:pt>
                <c:pt idx="6">
                  <c:v>794734.5</c:v>
                </c:pt>
                <c:pt idx="7">
                  <c:v>799000</c:v>
                </c:pt>
                <c:pt idx="8">
                  <c:v>981930.99999999977</c:v>
                </c:pt>
                <c:pt idx="9">
                  <c:v>1165224.3999999999</c:v>
                </c:pt>
                <c:pt idx="10">
                  <c:v>1602750</c:v>
                </c:pt>
                <c:pt idx="11">
                  <c:v>1593621.3000000003</c:v>
                </c:pt>
                <c:pt idx="12">
                  <c:v>1812785.8000000012</c:v>
                </c:pt>
                <c:pt idx="13">
                  <c:v>1841204.2</c:v>
                </c:pt>
                <c:pt idx="14">
                  <c:v>2035732.2000000004</c:v>
                </c:pt>
                <c:pt idx="15">
                  <c:v>2261299.7999999993</c:v>
                </c:pt>
                <c:pt idx="16">
                  <c:v>2433675.1</c:v>
                </c:pt>
                <c:pt idx="17">
                  <c:v>2725960.5</c:v>
                </c:pt>
                <c:pt idx="18">
                  <c:v>2834890.1000000006</c:v>
                </c:pt>
                <c:pt idx="19">
                  <c:v>4912060.5</c:v>
                </c:pt>
                <c:pt idx="20">
                  <c:v>10215144.799999999</c:v>
                </c:pt>
              </c:numCache>
            </c:numRef>
          </c:val>
          <c:smooth val="0"/>
          <c:extLst>
            <c:ext xmlns:c16="http://schemas.microsoft.com/office/drawing/2014/chart" uri="{C3380CC4-5D6E-409C-BE32-E72D297353CC}">
              <c16:uniqueId val="{00000001-FD64-4D66-A3A4-36A938CFEEF8}"/>
            </c:ext>
          </c:extLst>
        </c:ser>
        <c:ser>
          <c:idx val="2"/>
          <c:order val="2"/>
          <c:tx>
            <c:strRef>
              <c:f>Sheet2!$H$35:$H$36</c:f>
              <c:strCache>
                <c:ptCount val="1"/>
                <c:pt idx="0">
                  <c:v>2013</c:v>
                </c:pt>
              </c:strCache>
            </c:strRef>
          </c:tx>
          <c:spPr>
            <a:ln w="34925" cap="rnd">
              <a:solidFill>
                <a:schemeClr val="accent3"/>
              </a:solidFill>
              <a:round/>
            </a:ln>
            <a:effectLst>
              <a:outerShdw blurRad="50800" dist="38100" dir="5400000" rotWithShape="0">
                <a:srgbClr val="000000">
                  <a:alpha val="60000"/>
                </a:srgbClr>
              </a:outerShdw>
            </a:effectLst>
          </c:spPr>
          <c:marker>
            <c:symbol val="circle"/>
            <c:size val="6"/>
            <c:spPr>
              <a:gradFill rotWithShape="1">
                <a:gsLst>
                  <a:gs pos="0">
                    <a:schemeClr val="accent3">
                      <a:tint val="96000"/>
                      <a:lumMod val="104000"/>
                    </a:schemeClr>
                  </a:gs>
                  <a:gs pos="100000">
                    <a:schemeClr val="accent3">
                      <a:shade val="98000"/>
                      <a:lumMod val="94000"/>
                    </a:schemeClr>
                  </a:gs>
                </a:gsLst>
                <a:lin ang="5400000" scaled="0"/>
              </a:gradFill>
              <a:ln w="9525">
                <a:solidFill>
                  <a:schemeClr val="accent3"/>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Sheet2!$H$37:$H$58</c:f>
              <c:numCache>
                <c:formatCode>General</c:formatCode>
                <c:ptCount val="21"/>
                <c:pt idx="0">
                  <c:v>15618.7</c:v>
                </c:pt>
                <c:pt idx="1">
                  <c:v>152825.5</c:v>
                </c:pt>
                <c:pt idx="2">
                  <c:v>401779.6</c:v>
                </c:pt>
                <c:pt idx="3">
                  <c:v>521376.1</c:v>
                </c:pt>
                <c:pt idx="4">
                  <c:v>617496</c:v>
                </c:pt>
                <c:pt idx="5">
                  <c:v>800270.2</c:v>
                </c:pt>
                <c:pt idx="6">
                  <c:v>815185.39999999991</c:v>
                </c:pt>
                <c:pt idx="7">
                  <c:v>815466.79999999993</c:v>
                </c:pt>
                <c:pt idx="8">
                  <c:v>969292.10000000009</c:v>
                </c:pt>
                <c:pt idx="9">
                  <c:v>1162559.7999999998</c:v>
                </c:pt>
                <c:pt idx="10">
                  <c:v>1627324.5000000002</c:v>
                </c:pt>
                <c:pt idx="11">
                  <c:v>1587347.4000000001</c:v>
                </c:pt>
                <c:pt idx="12">
                  <c:v>1828472.8999999997</c:v>
                </c:pt>
                <c:pt idx="13">
                  <c:v>1865996.0999999994</c:v>
                </c:pt>
                <c:pt idx="14">
                  <c:v>2054957.7000000002</c:v>
                </c:pt>
                <c:pt idx="15">
                  <c:v>2333462.7999999998</c:v>
                </c:pt>
                <c:pt idx="16">
                  <c:v>2418464.8000000003</c:v>
                </c:pt>
                <c:pt idx="17">
                  <c:v>2813982.3000000003</c:v>
                </c:pt>
                <c:pt idx="18">
                  <c:v>2839509.100000001</c:v>
                </c:pt>
                <c:pt idx="19">
                  <c:v>5041534.8999999985</c:v>
                </c:pt>
                <c:pt idx="20">
                  <c:v>10318400.999999998</c:v>
                </c:pt>
              </c:numCache>
            </c:numRef>
          </c:val>
          <c:smooth val="0"/>
          <c:extLst>
            <c:ext xmlns:c16="http://schemas.microsoft.com/office/drawing/2014/chart" uri="{C3380CC4-5D6E-409C-BE32-E72D297353CC}">
              <c16:uniqueId val="{00000002-FD64-4D66-A3A4-36A938CFEEF8}"/>
            </c:ext>
          </c:extLst>
        </c:ser>
        <c:ser>
          <c:idx val="3"/>
          <c:order val="3"/>
          <c:tx>
            <c:strRef>
              <c:f>Sheet2!$I$35:$I$36</c:f>
              <c:strCache>
                <c:ptCount val="1"/>
                <c:pt idx="0">
                  <c:v>2014</c:v>
                </c:pt>
              </c:strCache>
            </c:strRef>
          </c:tx>
          <c:spPr>
            <a:ln w="34925" cap="rnd">
              <a:solidFill>
                <a:schemeClr val="accent4"/>
              </a:solidFill>
              <a:round/>
            </a:ln>
            <a:effectLst>
              <a:outerShdw blurRad="50800" dist="38100" dir="5400000" rotWithShape="0">
                <a:srgbClr val="000000">
                  <a:alpha val="60000"/>
                </a:srgbClr>
              </a:outerShdw>
            </a:effectLst>
          </c:spPr>
          <c:marker>
            <c:symbol val="circle"/>
            <c:size val="6"/>
            <c:spPr>
              <a:gradFill rotWithShape="1">
                <a:gsLst>
                  <a:gs pos="0">
                    <a:schemeClr val="accent4">
                      <a:tint val="96000"/>
                      <a:lumMod val="104000"/>
                    </a:schemeClr>
                  </a:gs>
                  <a:gs pos="100000">
                    <a:schemeClr val="accent4">
                      <a:shade val="98000"/>
                      <a:lumMod val="94000"/>
                    </a:schemeClr>
                  </a:gs>
                </a:gsLst>
                <a:lin ang="5400000" scaled="0"/>
              </a:gradFill>
              <a:ln w="9525">
                <a:solidFill>
                  <a:schemeClr val="accent4"/>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Sheet2!$I$37:$I$58</c:f>
              <c:numCache>
                <c:formatCode>General</c:formatCode>
                <c:ptCount val="21"/>
                <c:pt idx="0">
                  <c:v>16113</c:v>
                </c:pt>
                <c:pt idx="1">
                  <c:v>169135</c:v>
                </c:pt>
                <c:pt idx="2">
                  <c:v>416597.3</c:v>
                </c:pt>
                <c:pt idx="3">
                  <c:v>532439.6</c:v>
                </c:pt>
                <c:pt idx="4">
                  <c:v>661532.20000000019</c:v>
                </c:pt>
                <c:pt idx="5">
                  <c:v>810757.7</c:v>
                </c:pt>
                <c:pt idx="6">
                  <c:v>871951.2</c:v>
                </c:pt>
                <c:pt idx="7">
                  <c:v>843922.59999999986</c:v>
                </c:pt>
                <c:pt idx="8">
                  <c:v>999433.50000000012</c:v>
                </c:pt>
                <c:pt idx="9">
                  <c:v>1170657.2999999998</c:v>
                </c:pt>
                <c:pt idx="10">
                  <c:v>1606535.2000000002</c:v>
                </c:pt>
                <c:pt idx="11">
                  <c:v>1597166.7000000004</c:v>
                </c:pt>
                <c:pt idx="12">
                  <c:v>1863989.4000000006</c:v>
                </c:pt>
                <c:pt idx="13">
                  <c:v>1869721.6000000006</c:v>
                </c:pt>
                <c:pt idx="14">
                  <c:v>2109339.8000000003</c:v>
                </c:pt>
                <c:pt idx="15">
                  <c:v>2455265</c:v>
                </c:pt>
                <c:pt idx="16">
                  <c:v>2594679.1999999997</c:v>
                </c:pt>
                <c:pt idx="17">
                  <c:v>2906447.4000000004</c:v>
                </c:pt>
                <c:pt idx="18">
                  <c:v>2798983.6999999997</c:v>
                </c:pt>
                <c:pt idx="19">
                  <c:v>5242113.6999999993</c:v>
                </c:pt>
                <c:pt idx="20">
                  <c:v>10465172.300000001</c:v>
                </c:pt>
              </c:numCache>
            </c:numRef>
          </c:val>
          <c:smooth val="0"/>
          <c:extLst>
            <c:ext xmlns:c16="http://schemas.microsoft.com/office/drawing/2014/chart" uri="{C3380CC4-5D6E-409C-BE32-E72D297353CC}">
              <c16:uniqueId val="{00000003-FD64-4D66-A3A4-36A938CFEEF8}"/>
            </c:ext>
          </c:extLst>
        </c:ser>
        <c:ser>
          <c:idx val="4"/>
          <c:order val="4"/>
          <c:tx>
            <c:strRef>
              <c:f>Sheet2!$J$35:$J$36</c:f>
              <c:strCache>
                <c:ptCount val="1"/>
                <c:pt idx="0">
                  <c:v>2015</c:v>
                </c:pt>
              </c:strCache>
            </c:strRef>
          </c:tx>
          <c:spPr>
            <a:ln w="34925" cap="rnd">
              <a:solidFill>
                <a:schemeClr val="accent5"/>
              </a:solidFill>
              <a:round/>
            </a:ln>
            <a:effectLst>
              <a:outerShdw blurRad="50800" dist="38100" dir="5400000" rotWithShape="0">
                <a:srgbClr val="000000">
                  <a:alpha val="60000"/>
                </a:srgbClr>
              </a:outerShdw>
            </a:effectLst>
          </c:spPr>
          <c:marker>
            <c:symbol val="circle"/>
            <c:size val="6"/>
            <c:spPr>
              <a:gradFill rotWithShape="1">
                <a:gsLst>
                  <a:gs pos="0">
                    <a:schemeClr val="accent5">
                      <a:tint val="96000"/>
                      <a:lumMod val="104000"/>
                    </a:schemeClr>
                  </a:gs>
                  <a:gs pos="100000">
                    <a:schemeClr val="accent5">
                      <a:shade val="98000"/>
                      <a:lumMod val="94000"/>
                    </a:schemeClr>
                  </a:gs>
                </a:gsLst>
                <a:lin ang="5400000" scaled="0"/>
              </a:gradFill>
              <a:ln w="9525">
                <a:solidFill>
                  <a:schemeClr val="accent5"/>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Sheet2!$J$37:$J$58</c:f>
              <c:numCache>
                <c:formatCode>General</c:formatCode>
                <c:ptCount val="21"/>
                <c:pt idx="0">
                  <c:v>17132.099999999999</c:v>
                </c:pt>
                <c:pt idx="1">
                  <c:v>177791.6</c:v>
                </c:pt>
                <c:pt idx="2">
                  <c:v>419209.5</c:v>
                </c:pt>
                <c:pt idx="3">
                  <c:v>544067.6</c:v>
                </c:pt>
                <c:pt idx="4">
                  <c:v>671920.70000000019</c:v>
                </c:pt>
                <c:pt idx="5">
                  <c:v>819602.29999999993</c:v>
                </c:pt>
                <c:pt idx="6">
                  <c:v>814623</c:v>
                </c:pt>
                <c:pt idx="7">
                  <c:v>874862.60000000009</c:v>
                </c:pt>
                <c:pt idx="8">
                  <c:v>1021177.2</c:v>
                </c:pt>
                <c:pt idx="9">
                  <c:v>1193203.1000000001</c:v>
                </c:pt>
                <c:pt idx="10">
                  <c:v>1060496.2000000002</c:v>
                </c:pt>
                <c:pt idx="11">
                  <c:v>1681691</c:v>
                </c:pt>
                <c:pt idx="12">
                  <c:v>1837927.9000000004</c:v>
                </c:pt>
                <c:pt idx="13">
                  <c:v>1817885.9</c:v>
                </c:pt>
                <c:pt idx="14">
                  <c:v>2223627.4</c:v>
                </c:pt>
                <c:pt idx="15">
                  <c:v>2578394.7000000002</c:v>
                </c:pt>
                <c:pt idx="16">
                  <c:v>2668729.6</c:v>
                </c:pt>
                <c:pt idx="17">
                  <c:v>2978628.5</c:v>
                </c:pt>
                <c:pt idx="18">
                  <c:v>2811833.9999999991</c:v>
                </c:pt>
                <c:pt idx="19">
                  <c:v>5404541.4000000004</c:v>
                </c:pt>
                <c:pt idx="20">
                  <c:v>9991974.5999999996</c:v>
                </c:pt>
              </c:numCache>
            </c:numRef>
          </c:val>
          <c:smooth val="0"/>
          <c:extLst>
            <c:ext xmlns:c16="http://schemas.microsoft.com/office/drawing/2014/chart" uri="{C3380CC4-5D6E-409C-BE32-E72D297353CC}">
              <c16:uniqueId val="{00000004-FD64-4D66-A3A4-36A938CFEEF8}"/>
            </c:ext>
          </c:extLst>
        </c:ser>
        <c:ser>
          <c:idx val="5"/>
          <c:order val="5"/>
          <c:tx>
            <c:strRef>
              <c:f>Sheet2!$K$35:$K$36</c:f>
              <c:strCache>
                <c:ptCount val="1"/>
                <c:pt idx="0">
                  <c:v>2016</c:v>
                </c:pt>
              </c:strCache>
            </c:strRef>
          </c:tx>
          <c:spPr>
            <a:ln w="34925" cap="rnd">
              <a:solidFill>
                <a:schemeClr val="accent6"/>
              </a:solidFill>
              <a:round/>
            </a:ln>
            <a:effectLst>
              <a:outerShdw blurRad="50800" dist="38100" dir="5400000" rotWithShape="0">
                <a:srgbClr val="000000">
                  <a:alpha val="60000"/>
                </a:srgbClr>
              </a:outerShdw>
            </a:effectLst>
          </c:spPr>
          <c:marker>
            <c:symbol val="circle"/>
            <c:size val="6"/>
            <c:spPr>
              <a:gradFill rotWithShape="1">
                <a:gsLst>
                  <a:gs pos="0">
                    <a:schemeClr val="accent6">
                      <a:tint val="96000"/>
                      <a:lumMod val="104000"/>
                    </a:schemeClr>
                  </a:gs>
                  <a:gs pos="100000">
                    <a:schemeClr val="accent6">
                      <a:shade val="98000"/>
                      <a:lumMod val="94000"/>
                    </a:schemeClr>
                  </a:gs>
                </a:gsLst>
                <a:lin ang="5400000" scaled="0"/>
              </a:gradFill>
              <a:ln w="9525">
                <a:solidFill>
                  <a:schemeClr val="accent6"/>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Sheet2!$K$37:$K$58</c:f>
              <c:numCache>
                <c:formatCode>General</c:formatCode>
                <c:ptCount val="21"/>
                <c:pt idx="0">
                  <c:v>17541.900000000001</c:v>
                </c:pt>
                <c:pt idx="1">
                  <c:v>184431.4</c:v>
                </c:pt>
                <c:pt idx="2">
                  <c:v>425451.3</c:v>
                </c:pt>
                <c:pt idx="3">
                  <c:v>562022.59999999986</c:v>
                </c:pt>
                <c:pt idx="4">
                  <c:v>678005.49999999988</c:v>
                </c:pt>
                <c:pt idx="5">
                  <c:v>824910.90000000014</c:v>
                </c:pt>
                <c:pt idx="6">
                  <c:v>820014.8</c:v>
                </c:pt>
                <c:pt idx="7">
                  <c:v>914413.89999999991</c:v>
                </c:pt>
                <c:pt idx="8">
                  <c:v>1040524.9999999999</c:v>
                </c:pt>
                <c:pt idx="9">
                  <c:v>1200963.5</c:v>
                </c:pt>
                <c:pt idx="10">
                  <c:v>916920.49999999988</c:v>
                </c:pt>
                <c:pt idx="11">
                  <c:v>1694761.8</c:v>
                </c:pt>
                <c:pt idx="12">
                  <c:v>1840202.3999999992</c:v>
                </c:pt>
                <c:pt idx="13">
                  <c:v>1807989.1999999997</c:v>
                </c:pt>
                <c:pt idx="14">
                  <c:v>2313740.9999999995</c:v>
                </c:pt>
                <c:pt idx="15">
                  <c:v>2647125.6999999997</c:v>
                </c:pt>
                <c:pt idx="16">
                  <c:v>2721726.1</c:v>
                </c:pt>
                <c:pt idx="17">
                  <c:v>2998642.4</c:v>
                </c:pt>
                <c:pt idx="18">
                  <c:v>2873540.8000000003</c:v>
                </c:pt>
                <c:pt idx="19">
                  <c:v>5512044.0999999978</c:v>
                </c:pt>
                <c:pt idx="20">
                  <c:v>9796370.1999999937</c:v>
                </c:pt>
              </c:numCache>
            </c:numRef>
          </c:val>
          <c:smooth val="0"/>
          <c:extLst>
            <c:ext xmlns:c16="http://schemas.microsoft.com/office/drawing/2014/chart" uri="{C3380CC4-5D6E-409C-BE32-E72D297353CC}">
              <c16:uniqueId val="{00000005-FD64-4D66-A3A4-36A938CFEEF8}"/>
            </c:ext>
          </c:extLst>
        </c:ser>
        <c:ser>
          <c:idx val="6"/>
          <c:order val="6"/>
          <c:tx>
            <c:strRef>
              <c:f>Sheet2!$L$35:$L$36</c:f>
              <c:strCache>
                <c:ptCount val="1"/>
                <c:pt idx="0">
                  <c:v>2017</c:v>
                </c:pt>
              </c:strCache>
            </c:strRef>
          </c:tx>
          <c:spPr>
            <a:ln w="34925" cap="rnd">
              <a:solidFill>
                <a:schemeClr val="accent1">
                  <a:lumMod val="60000"/>
                </a:schemeClr>
              </a:solidFill>
              <a:round/>
            </a:ln>
            <a:effectLst>
              <a:outerShdw blurRad="50800" dist="38100" dir="5400000" rotWithShape="0">
                <a:srgbClr val="000000">
                  <a:alpha val="60000"/>
                </a:srgbClr>
              </a:outerShdw>
            </a:effectLst>
          </c:spPr>
          <c:marker>
            <c:symbol val="circle"/>
            <c:size val="6"/>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w="9525">
                <a:solidFill>
                  <a:schemeClr val="accent1">
                    <a:lumMod val="60000"/>
                  </a:schemeClr>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Sheet2!$L$37:$L$58</c:f>
              <c:numCache>
                <c:formatCode>General</c:formatCode>
                <c:ptCount val="21"/>
                <c:pt idx="0">
                  <c:v>17870.8</c:v>
                </c:pt>
                <c:pt idx="1">
                  <c:v>190723.20000000001</c:v>
                </c:pt>
                <c:pt idx="2">
                  <c:v>436303.8</c:v>
                </c:pt>
                <c:pt idx="3">
                  <c:v>583910</c:v>
                </c:pt>
                <c:pt idx="4">
                  <c:v>702754.2</c:v>
                </c:pt>
                <c:pt idx="5">
                  <c:v>838080.5</c:v>
                </c:pt>
                <c:pt idx="6">
                  <c:v>843693.39999999967</c:v>
                </c:pt>
                <c:pt idx="7">
                  <c:v>936099.30000000016</c:v>
                </c:pt>
                <c:pt idx="8">
                  <c:v>1061793.4000000001</c:v>
                </c:pt>
                <c:pt idx="9">
                  <c:v>1228777.7000000002</c:v>
                </c:pt>
                <c:pt idx="10">
                  <c:v>1040902.6999999997</c:v>
                </c:pt>
                <c:pt idx="11">
                  <c:v>1737317.1000000003</c:v>
                </c:pt>
                <c:pt idx="12">
                  <c:v>1858761.6000000003</c:v>
                </c:pt>
                <c:pt idx="13">
                  <c:v>1855500.0999999994</c:v>
                </c:pt>
                <c:pt idx="14">
                  <c:v>2391118.6</c:v>
                </c:pt>
                <c:pt idx="15">
                  <c:v>2736888.6999999997</c:v>
                </c:pt>
                <c:pt idx="16">
                  <c:v>2797016.5</c:v>
                </c:pt>
                <c:pt idx="17">
                  <c:v>3065863.9</c:v>
                </c:pt>
                <c:pt idx="18">
                  <c:v>3055822</c:v>
                </c:pt>
                <c:pt idx="19">
                  <c:v>5640743.6000000006</c:v>
                </c:pt>
                <c:pt idx="20">
                  <c:v>10048769.599999996</c:v>
                </c:pt>
              </c:numCache>
            </c:numRef>
          </c:val>
          <c:smooth val="0"/>
          <c:extLst>
            <c:ext xmlns:c16="http://schemas.microsoft.com/office/drawing/2014/chart" uri="{C3380CC4-5D6E-409C-BE32-E72D297353CC}">
              <c16:uniqueId val="{00000006-FD64-4D66-A3A4-36A938CFEEF8}"/>
            </c:ext>
          </c:extLst>
        </c:ser>
        <c:ser>
          <c:idx val="7"/>
          <c:order val="7"/>
          <c:tx>
            <c:strRef>
              <c:f>Sheet2!$M$35:$M$36</c:f>
              <c:strCache>
                <c:ptCount val="1"/>
                <c:pt idx="0">
                  <c:v>2018</c:v>
                </c:pt>
              </c:strCache>
            </c:strRef>
          </c:tx>
          <c:spPr>
            <a:ln w="34925" cap="rnd">
              <a:solidFill>
                <a:schemeClr val="accent2">
                  <a:lumMod val="60000"/>
                </a:schemeClr>
              </a:solidFill>
              <a:round/>
            </a:ln>
            <a:effectLst>
              <a:outerShdw blurRad="50800" dist="38100" dir="5400000" rotWithShape="0">
                <a:srgbClr val="000000">
                  <a:alpha val="60000"/>
                </a:srgbClr>
              </a:outerShdw>
            </a:effectLst>
          </c:spPr>
          <c:marker>
            <c:symbol val="circle"/>
            <c:size val="6"/>
            <c:spPr>
              <a:gradFill rotWithShape="1">
                <a:gsLst>
                  <a:gs pos="0">
                    <a:schemeClr val="accent2">
                      <a:lumMod val="60000"/>
                      <a:tint val="96000"/>
                      <a:lumMod val="104000"/>
                    </a:schemeClr>
                  </a:gs>
                  <a:gs pos="100000">
                    <a:schemeClr val="accent2">
                      <a:lumMod val="60000"/>
                      <a:shade val="98000"/>
                      <a:lumMod val="94000"/>
                    </a:schemeClr>
                  </a:gs>
                </a:gsLst>
                <a:lin ang="5400000" scaled="0"/>
              </a:gradFill>
              <a:ln w="9525">
                <a:solidFill>
                  <a:schemeClr val="accent2">
                    <a:lumMod val="60000"/>
                  </a:schemeClr>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Sheet2!$M$37:$M$58</c:f>
              <c:numCache>
                <c:formatCode>General</c:formatCode>
                <c:ptCount val="21"/>
                <c:pt idx="0">
                  <c:v>18200.900000000001</c:v>
                </c:pt>
                <c:pt idx="1">
                  <c:v>191851.6</c:v>
                </c:pt>
                <c:pt idx="2">
                  <c:v>446131.4</c:v>
                </c:pt>
                <c:pt idx="3">
                  <c:v>610845.20000000007</c:v>
                </c:pt>
                <c:pt idx="4">
                  <c:v>729066.29999999993</c:v>
                </c:pt>
                <c:pt idx="5">
                  <c:v>849654.1</c:v>
                </c:pt>
                <c:pt idx="6">
                  <c:v>872434.29999999993</c:v>
                </c:pt>
                <c:pt idx="7">
                  <c:v>964428.7</c:v>
                </c:pt>
                <c:pt idx="8">
                  <c:v>1097058.9999999998</c:v>
                </c:pt>
                <c:pt idx="9">
                  <c:v>1253888.8999999999</c:v>
                </c:pt>
                <c:pt idx="10">
                  <c:v>1131612.7999999998</c:v>
                </c:pt>
                <c:pt idx="11">
                  <c:v>1776559.0999999999</c:v>
                </c:pt>
                <c:pt idx="12">
                  <c:v>1875079.0000000007</c:v>
                </c:pt>
                <c:pt idx="13">
                  <c:v>1904384.2000000007</c:v>
                </c:pt>
                <c:pt idx="14">
                  <c:v>2470656.2999999998</c:v>
                </c:pt>
                <c:pt idx="15">
                  <c:v>2809721.7999999993</c:v>
                </c:pt>
                <c:pt idx="16">
                  <c:v>2865109.4000000004</c:v>
                </c:pt>
                <c:pt idx="17">
                  <c:v>3107046.5999999996</c:v>
                </c:pt>
                <c:pt idx="18">
                  <c:v>3220097.8000000003</c:v>
                </c:pt>
                <c:pt idx="19">
                  <c:v>5757285.6000000015</c:v>
                </c:pt>
                <c:pt idx="20">
                  <c:v>10285781.4</c:v>
                </c:pt>
              </c:numCache>
            </c:numRef>
          </c:val>
          <c:smooth val="0"/>
          <c:extLst>
            <c:ext xmlns:c16="http://schemas.microsoft.com/office/drawing/2014/chart" uri="{C3380CC4-5D6E-409C-BE32-E72D297353CC}">
              <c16:uniqueId val="{00000007-FD64-4D66-A3A4-36A938CFEEF8}"/>
            </c:ext>
          </c:extLst>
        </c:ser>
        <c:ser>
          <c:idx val="8"/>
          <c:order val="8"/>
          <c:tx>
            <c:strRef>
              <c:f>Sheet2!$N$35:$N$36</c:f>
              <c:strCache>
                <c:ptCount val="1"/>
                <c:pt idx="0">
                  <c:v>2019</c:v>
                </c:pt>
              </c:strCache>
            </c:strRef>
          </c:tx>
          <c:spPr>
            <a:ln w="34925" cap="rnd">
              <a:solidFill>
                <a:schemeClr val="accent3">
                  <a:lumMod val="60000"/>
                </a:schemeClr>
              </a:solidFill>
              <a:round/>
            </a:ln>
            <a:effectLst>
              <a:outerShdw blurRad="50800" dist="38100" dir="5400000" rotWithShape="0">
                <a:srgbClr val="000000">
                  <a:alpha val="60000"/>
                </a:srgbClr>
              </a:outerShdw>
            </a:effectLst>
          </c:spPr>
          <c:marker>
            <c:symbol val="circle"/>
            <c:size val="6"/>
            <c:spPr>
              <a:gradFill rotWithShape="1">
                <a:gsLst>
                  <a:gs pos="0">
                    <a:schemeClr val="accent3">
                      <a:lumMod val="60000"/>
                      <a:tint val="96000"/>
                      <a:lumMod val="104000"/>
                    </a:schemeClr>
                  </a:gs>
                  <a:gs pos="100000">
                    <a:schemeClr val="accent3">
                      <a:lumMod val="60000"/>
                      <a:shade val="98000"/>
                      <a:lumMod val="94000"/>
                    </a:schemeClr>
                  </a:gs>
                </a:gsLst>
                <a:lin ang="5400000" scaled="0"/>
              </a:gradFill>
              <a:ln w="9525">
                <a:solidFill>
                  <a:schemeClr val="accent3">
                    <a:lumMod val="60000"/>
                  </a:schemeClr>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Sheet2!$N$37:$N$58</c:f>
              <c:numCache>
                <c:formatCode>General</c:formatCode>
                <c:ptCount val="21"/>
                <c:pt idx="0">
                  <c:v>18549.8</c:v>
                </c:pt>
                <c:pt idx="1">
                  <c:v>207184.4</c:v>
                </c:pt>
                <c:pt idx="2">
                  <c:v>453974.29999999993</c:v>
                </c:pt>
                <c:pt idx="3">
                  <c:v>634422.4</c:v>
                </c:pt>
                <c:pt idx="4">
                  <c:v>749007.99999999988</c:v>
                </c:pt>
                <c:pt idx="5">
                  <c:v>863459.20000000007</c:v>
                </c:pt>
                <c:pt idx="6">
                  <c:v>909562.89999999991</c:v>
                </c:pt>
                <c:pt idx="7">
                  <c:v>993412.19999999984</c:v>
                </c:pt>
                <c:pt idx="8">
                  <c:v>1124375.0000000002</c:v>
                </c:pt>
                <c:pt idx="9">
                  <c:v>1272004.3999999999</c:v>
                </c:pt>
                <c:pt idx="10">
                  <c:v>1236234.2999999993</c:v>
                </c:pt>
                <c:pt idx="11">
                  <c:v>1813165.5</c:v>
                </c:pt>
                <c:pt idx="12">
                  <c:v>1888691.8999999992</c:v>
                </c:pt>
                <c:pt idx="13">
                  <c:v>1940377.0999999999</c:v>
                </c:pt>
                <c:pt idx="14">
                  <c:v>2579718.5</c:v>
                </c:pt>
                <c:pt idx="15">
                  <c:v>2890636.2999999993</c:v>
                </c:pt>
                <c:pt idx="16">
                  <c:v>2933590</c:v>
                </c:pt>
                <c:pt idx="17">
                  <c:v>3196729.1</c:v>
                </c:pt>
                <c:pt idx="18">
                  <c:v>3309820.8</c:v>
                </c:pt>
                <c:pt idx="19">
                  <c:v>5893157.6999999993</c:v>
                </c:pt>
                <c:pt idx="20">
                  <c:v>10536359.600000003</c:v>
                </c:pt>
              </c:numCache>
            </c:numRef>
          </c:val>
          <c:smooth val="0"/>
          <c:extLst>
            <c:ext xmlns:c16="http://schemas.microsoft.com/office/drawing/2014/chart" uri="{C3380CC4-5D6E-409C-BE32-E72D297353CC}">
              <c16:uniqueId val="{00000008-FD64-4D66-A3A4-36A938CFEEF8}"/>
            </c:ext>
          </c:extLst>
        </c:ser>
        <c:ser>
          <c:idx val="9"/>
          <c:order val="9"/>
          <c:tx>
            <c:strRef>
              <c:f>Sheet2!$O$35:$O$36</c:f>
              <c:strCache>
                <c:ptCount val="1"/>
                <c:pt idx="0">
                  <c:v>2020</c:v>
                </c:pt>
              </c:strCache>
            </c:strRef>
          </c:tx>
          <c:spPr>
            <a:ln w="34925" cap="rnd">
              <a:solidFill>
                <a:schemeClr val="accent4">
                  <a:lumMod val="60000"/>
                </a:schemeClr>
              </a:solidFill>
              <a:round/>
            </a:ln>
            <a:effectLst>
              <a:outerShdw blurRad="50800" dist="38100" dir="5400000" rotWithShape="0">
                <a:srgbClr val="000000">
                  <a:alpha val="60000"/>
                </a:srgbClr>
              </a:outerShdw>
            </a:effectLst>
          </c:spPr>
          <c:marker>
            <c:symbol val="circle"/>
            <c:size val="6"/>
            <c:spPr>
              <a:gradFill rotWithShape="1">
                <a:gsLst>
                  <a:gs pos="0">
                    <a:schemeClr val="accent4">
                      <a:lumMod val="60000"/>
                      <a:tint val="96000"/>
                      <a:lumMod val="104000"/>
                    </a:schemeClr>
                  </a:gs>
                  <a:gs pos="100000">
                    <a:schemeClr val="accent4">
                      <a:lumMod val="60000"/>
                      <a:shade val="98000"/>
                      <a:lumMod val="94000"/>
                    </a:schemeClr>
                  </a:gs>
                </a:gsLst>
                <a:lin ang="5400000" scaled="0"/>
              </a:gradFill>
              <a:ln w="9525">
                <a:solidFill>
                  <a:schemeClr val="accent4">
                    <a:lumMod val="60000"/>
                  </a:schemeClr>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Sheet2!$O$37:$O$58</c:f>
              <c:numCache>
                <c:formatCode>General</c:formatCode>
                <c:ptCount val="21"/>
                <c:pt idx="0">
                  <c:v>18876.5</c:v>
                </c:pt>
                <c:pt idx="1">
                  <c:v>218942.9</c:v>
                </c:pt>
                <c:pt idx="2">
                  <c:v>461949</c:v>
                </c:pt>
                <c:pt idx="3">
                  <c:v>657967.4</c:v>
                </c:pt>
                <c:pt idx="4">
                  <c:v>768468.20000000007</c:v>
                </c:pt>
                <c:pt idx="5">
                  <c:v>877442</c:v>
                </c:pt>
                <c:pt idx="6">
                  <c:v>933733.9</c:v>
                </c:pt>
                <c:pt idx="7">
                  <c:v>1024379.3</c:v>
                </c:pt>
                <c:pt idx="8">
                  <c:v>1146842.6999999997</c:v>
                </c:pt>
                <c:pt idx="9">
                  <c:v>1294656.1000000001</c:v>
                </c:pt>
                <c:pt idx="10">
                  <c:v>1322984.0000000002</c:v>
                </c:pt>
                <c:pt idx="11">
                  <c:v>1848580.4999999998</c:v>
                </c:pt>
                <c:pt idx="12">
                  <c:v>1899453.3</c:v>
                </c:pt>
                <c:pt idx="13">
                  <c:v>1968503.7999999993</c:v>
                </c:pt>
                <c:pt idx="14">
                  <c:v>2686143.6999999997</c:v>
                </c:pt>
                <c:pt idx="15">
                  <c:v>2971249.8999999994</c:v>
                </c:pt>
                <c:pt idx="16">
                  <c:v>3001071.9</c:v>
                </c:pt>
                <c:pt idx="17">
                  <c:v>3286826.6</c:v>
                </c:pt>
                <c:pt idx="18">
                  <c:v>3406746.2</c:v>
                </c:pt>
                <c:pt idx="19">
                  <c:v>6021696.2000000002</c:v>
                </c:pt>
                <c:pt idx="20">
                  <c:v>10752113.600000003</c:v>
                </c:pt>
              </c:numCache>
            </c:numRef>
          </c:val>
          <c:smooth val="0"/>
          <c:extLst>
            <c:ext xmlns:c16="http://schemas.microsoft.com/office/drawing/2014/chart" uri="{C3380CC4-5D6E-409C-BE32-E72D297353CC}">
              <c16:uniqueId val="{00000009-FD64-4D66-A3A4-36A938CFEEF8}"/>
            </c:ext>
          </c:extLst>
        </c:ser>
        <c:ser>
          <c:idx val="10"/>
          <c:order val="10"/>
          <c:tx>
            <c:strRef>
              <c:f>Sheet2!$P$35:$P$36</c:f>
              <c:strCache>
                <c:ptCount val="1"/>
                <c:pt idx="0">
                  <c:v>2021</c:v>
                </c:pt>
              </c:strCache>
            </c:strRef>
          </c:tx>
          <c:spPr>
            <a:ln w="34925" cap="rnd">
              <a:solidFill>
                <a:schemeClr val="accent5">
                  <a:lumMod val="60000"/>
                </a:schemeClr>
              </a:solidFill>
              <a:round/>
            </a:ln>
            <a:effectLst>
              <a:outerShdw blurRad="50800" dist="38100" dir="5400000" rotWithShape="0">
                <a:srgbClr val="000000">
                  <a:alpha val="60000"/>
                </a:srgbClr>
              </a:outerShdw>
            </a:effectLst>
          </c:spPr>
          <c:marker>
            <c:symbol val="circle"/>
            <c:size val="6"/>
            <c:spPr>
              <a:gradFill rotWithShape="1">
                <a:gsLst>
                  <a:gs pos="0">
                    <a:schemeClr val="accent5">
                      <a:lumMod val="60000"/>
                      <a:tint val="96000"/>
                      <a:lumMod val="104000"/>
                    </a:schemeClr>
                  </a:gs>
                  <a:gs pos="100000">
                    <a:schemeClr val="accent5">
                      <a:lumMod val="60000"/>
                      <a:shade val="98000"/>
                      <a:lumMod val="94000"/>
                    </a:schemeClr>
                  </a:gs>
                </a:gsLst>
                <a:lin ang="5400000" scaled="0"/>
              </a:gradFill>
              <a:ln w="9525">
                <a:solidFill>
                  <a:schemeClr val="accent5">
                    <a:lumMod val="60000"/>
                  </a:schemeClr>
                </a:solidFill>
                <a:round/>
              </a:ln>
              <a:effectLst>
                <a:outerShdw blurRad="50800" dist="38100" dir="5400000" rotWithShape="0">
                  <a:srgbClr val="000000">
                    <a:alpha val="60000"/>
                  </a:srgbClr>
                </a:outerShdw>
              </a:effectLst>
            </c:spPr>
          </c:marker>
          <c:cat>
            <c:strRef>
              <c:f>Sheet2!$E$37:$E$58</c:f>
              <c:strCache>
                <c:ptCount val="21"/>
                <c:pt idx="0">
                  <c:v>INDIVIDUALS AND ESTATES</c:v>
                </c:pt>
                <c:pt idx="1">
                  <c:v>HOLDING COMPANIES</c:v>
                </c:pt>
                <c:pt idx="2">
                  <c:v>INVESTMENT MANAGEMENT</c:v>
                </c:pt>
                <c:pt idx="3">
                  <c:v>LIFE SCIENCES</c:v>
                </c:pt>
                <c:pt idx="4">
                  <c:v>HIGHER EDUCATION</c:v>
                </c:pt>
                <c:pt idx="5">
                  <c:v>TELECOMMUNICATIONS</c:v>
                </c:pt>
                <c:pt idx="6">
                  <c:v>POWER &amp; UTILITIES</c:v>
                </c:pt>
                <c:pt idx="7">
                  <c:v>MEDIA &amp; ENTERTAINMENT</c:v>
                </c:pt>
                <c:pt idx="8">
                  <c:v>INDUSTRIAL PRODUCTS &amp; SERVICES</c:v>
                </c:pt>
                <c:pt idx="9">
                  <c:v>TECHNOLOGY</c:v>
                </c:pt>
                <c:pt idx="10">
                  <c:v>OIL &amp; GAS</c:v>
                </c:pt>
                <c:pt idx="11">
                  <c:v>BANKING &amp; SECURITIES</c:v>
                </c:pt>
                <c:pt idx="12">
                  <c:v>CONSUMER PRODUCTS</c:v>
                </c:pt>
                <c:pt idx="13">
                  <c:v>CHEMICALS &amp; SPECIALTY MATERIALS</c:v>
                </c:pt>
                <c:pt idx="14">
                  <c:v>HEALTH CARE PROVIDERS</c:v>
                </c:pt>
                <c:pt idx="15">
                  <c:v>REAL ESTATE SERVICES</c:v>
                </c:pt>
                <c:pt idx="16">
                  <c:v>INSURANCE</c:v>
                </c:pt>
                <c:pt idx="17">
                  <c:v>AUTOMOTIVE</c:v>
                </c:pt>
                <c:pt idx="18">
                  <c:v>LOCAL GOVERNMENT, EDUCATION &amp; NFP</c:v>
                </c:pt>
                <c:pt idx="19">
                  <c:v>TRAVEL, HOSPITALITY &amp; SERVICES</c:v>
                </c:pt>
                <c:pt idx="20">
                  <c:v>RETAIL, WHOLESALE &amp; DISTRIBUTION</c:v>
                </c:pt>
              </c:strCache>
            </c:strRef>
          </c:cat>
          <c:val>
            <c:numRef>
              <c:f>Sheet2!$P$37:$P$58</c:f>
              <c:numCache>
                <c:formatCode>General</c:formatCode>
                <c:ptCount val="21"/>
                <c:pt idx="0">
                  <c:v>19216.3</c:v>
                </c:pt>
                <c:pt idx="1">
                  <c:v>234936.5</c:v>
                </c:pt>
                <c:pt idx="2">
                  <c:v>471634.9</c:v>
                </c:pt>
                <c:pt idx="3">
                  <c:v>682281.29999999993</c:v>
                </c:pt>
                <c:pt idx="4">
                  <c:v>788170.60000000009</c:v>
                </c:pt>
                <c:pt idx="5">
                  <c:v>893278.3</c:v>
                </c:pt>
                <c:pt idx="6">
                  <c:v>948882.9</c:v>
                </c:pt>
                <c:pt idx="7">
                  <c:v>1058063.6000000001</c:v>
                </c:pt>
                <c:pt idx="8">
                  <c:v>1172367.0000000002</c:v>
                </c:pt>
                <c:pt idx="9">
                  <c:v>1325673.5</c:v>
                </c:pt>
                <c:pt idx="10">
                  <c:v>1364731.1999999997</c:v>
                </c:pt>
                <c:pt idx="11">
                  <c:v>1884626.8</c:v>
                </c:pt>
                <c:pt idx="12">
                  <c:v>1921954.8000000007</c:v>
                </c:pt>
                <c:pt idx="13">
                  <c:v>1996643.8000000003</c:v>
                </c:pt>
                <c:pt idx="14">
                  <c:v>2799435.5</c:v>
                </c:pt>
                <c:pt idx="15">
                  <c:v>3041951.8999999994</c:v>
                </c:pt>
                <c:pt idx="16">
                  <c:v>3068914.6000000006</c:v>
                </c:pt>
                <c:pt idx="17">
                  <c:v>3373548.9000000004</c:v>
                </c:pt>
                <c:pt idx="18">
                  <c:v>3506772.3999999994</c:v>
                </c:pt>
                <c:pt idx="19">
                  <c:v>6147703.3999999985</c:v>
                </c:pt>
                <c:pt idx="20">
                  <c:v>10980317.399999997</c:v>
                </c:pt>
              </c:numCache>
            </c:numRef>
          </c:val>
          <c:smooth val="0"/>
          <c:extLst>
            <c:ext xmlns:c16="http://schemas.microsoft.com/office/drawing/2014/chart" uri="{C3380CC4-5D6E-409C-BE32-E72D297353CC}">
              <c16:uniqueId val="{0000000A-FD64-4D66-A3A4-36A938CFEEF8}"/>
            </c:ext>
          </c:extLst>
        </c:ser>
        <c:dLbls>
          <c:showLegendKey val="0"/>
          <c:showVal val="0"/>
          <c:showCatName val="0"/>
          <c:showSerName val="0"/>
          <c:showPercent val="0"/>
          <c:showBubbleSize val="0"/>
        </c:dLbls>
        <c:marker val="1"/>
        <c:smooth val="0"/>
        <c:axId val="711644208"/>
        <c:axId val="711628368"/>
      </c:lineChart>
      <c:catAx>
        <c:axId val="71164420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1628368"/>
        <c:crosses val="autoZero"/>
        <c:auto val="1"/>
        <c:lblAlgn val="ctr"/>
        <c:lblOffset val="100"/>
        <c:noMultiLvlLbl val="0"/>
      </c:catAx>
      <c:valAx>
        <c:axId val="7116283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1644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Test_CISD.xlsx]Sheet2!PivotTable7</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CONTRIBUTORS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Sheet2!$B$13</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Sheet2!$A$14:$A$29</c:f>
              <c:multiLvlStrCache>
                <c:ptCount val="12"/>
                <c:lvl>
                  <c:pt idx="0">
                    <c:v>LOCAL GOVERNMENT, EDUCATION &amp; NFP</c:v>
                  </c:pt>
                  <c:pt idx="1">
                    <c:v>HIGHER EDUCATION</c:v>
                  </c:pt>
                  <c:pt idx="2">
                    <c:v>INSURANCE</c:v>
                  </c:pt>
                  <c:pt idx="3">
                    <c:v>REAL ESTATE SERVICES</c:v>
                  </c:pt>
                  <c:pt idx="4">
                    <c:v>BANKING &amp; SECURITIES</c:v>
                  </c:pt>
                  <c:pt idx="5">
                    <c:v>INVESTMENT MANAGEMENT</c:v>
                  </c:pt>
                  <c:pt idx="6">
                    <c:v>RETAIL, WHOLESALE &amp; DISTRIBUTION</c:v>
                  </c:pt>
                  <c:pt idx="7">
                    <c:v>TRAVEL, HOSPITALITY &amp; SERVICES</c:v>
                  </c:pt>
                  <c:pt idx="8">
                    <c:v>AUTOMOTIVE</c:v>
                  </c:pt>
                  <c:pt idx="9">
                    <c:v>CHEMICALS &amp; SPECIALTY MATERIALS</c:v>
                  </c:pt>
                  <c:pt idx="10">
                    <c:v>CONSUMER PRODUCTS</c:v>
                  </c:pt>
                  <c:pt idx="11">
                    <c:v>INDUSTRIAL PRODUCTS &amp; SERVICES</c:v>
                  </c:pt>
                </c:lvl>
                <c:lvl>
                  <c:pt idx="0">
                    <c:v>PUBLIC SECTOR</c:v>
                  </c:pt>
                  <c:pt idx="2">
                    <c:v>FINANCIAL SERVICES</c:v>
                  </c:pt>
                  <c:pt idx="6">
                    <c:v>CONSUMER &amp; INDUSTRIAL PRODUCTS</c:v>
                  </c:pt>
                </c:lvl>
              </c:multiLvlStrCache>
            </c:multiLvlStrRef>
          </c:cat>
          <c:val>
            <c:numRef>
              <c:f>Sheet2!$B$14:$B$29</c:f>
              <c:numCache>
                <c:formatCode>General</c:formatCode>
                <c:ptCount val="12"/>
                <c:pt idx="0">
                  <c:v>33244121.099999998</c:v>
                </c:pt>
                <c:pt idx="1">
                  <c:v>7583340.3000000007</c:v>
                </c:pt>
                <c:pt idx="2">
                  <c:v>29816871.799999997</c:v>
                </c:pt>
                <c:pt idx="3">
                  <c:v>28897178.100000009</c:v>
                </c:pt>
                <c:pt idx="4">
                  <c:v>18954858.000000015</c:v>
                </c:pt>
                <c:pt idx="5">
                  <c:v>4650899.8000000007</c:v>
                </c:pt>
                <c:pt idx="6">
                  <c:v>113281866.50000006</c:v>
                </c:pt>
                <c:pt idx="7">
                  <c:v>60344938.500000052</c:v>
                </c:pt>
                <c:pt idx="8">
                  <c:v>32940064.500000004</c:v>
                </c:pt>
                <c:pt idx="9">
                  <c:v>20672895.899999958</c:v>
                </c:pt>
                <c:pt idx="10">
                  <c:v>20408022.700000025</c:v>
                </c:pt>
                <c:pt idx="11">
                  <c:v>11517751.299999988</c:v>
                </c:pt>
              </c:numCache>
            </c:numRef>
          </c:val>
          <c:extLst>
            <c:ext xmlns:c16="http://schemas.microsoft.com/office/drawing/2014/chart" uri="{C3380CC4-5D6E-409C-BE32-E72D297353CC}">
              <c16:uniqueId val="{00000000-98EE-4DBC-802E-E7929BF93E65}"/>
            </c:ext>
          </c:extLst>
        </c:ser>
        <c:dLbls>
          <c:showLegendKey val="0"/>
          <c:showVal val="0"/>
          <c:showCatName val="0"/>
          <c:showSerName val="0"/>
          <c:showPercent val="0"/>
          <c:showBubbleSize val="0"/>
        </c:dLbls>
        <c:gapWidth val="115"/>
        <c:overlap val="-20"/>
        <c:axId val="711620688"/>
        <c:axId val="711614448"/>
      </c:barChart>
      <c:valAx>
        <c:axId val="71161444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1620688"/>
        <c:crosses val="autoZero"/>
        <c:crossBetween val="between"/>
      </c:valAx>
      <c:catAx>
        <c:axId val="7116206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161444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Test_CISD.xlsx]Sheet2!PivotTable9</c:name>
    <c:fmtId val="-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400"/>
              <a:t>LEAST</a:t>
            </a:r>
            <a:r>
              <a:rPr lang="en-IN" sz="1400" baseline="0"/>
              <a:t> CONTRIBUTORS</a:t>
            </a:r>
            <a:endParaRPr lang="en-IN" sz="140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dLbl>
          <c:idx val="0"/>
          <c:layout>
            <c:manualLayout>
              <c:x val="-6.3948840927258194E-2"/>
              <c:y val="1.253132832080200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254000" sx="102000" sy="102000" algn="ctr" rotWithShape="0">
              <a:prstClr val="black">
                <a:alpha val="20000"/>
              </a:prstClr>
            </a:outerShdw>
          </a:effectLst>
        </c:spPr>
        <c:dLbl>
          <c:idx val="0"/>
          <c:layout>
            <c:manualLayout>
              <c:x val="1.5987210231814548E-2"/>
              <c:y val="6.2656641604010022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outerShdw blurRad="254000" sx="102000" sy="102000" algn="ctr" rotWithShape="0">
              <a:prstClr val="black">
                <a:alpha val="20000"/>
              </a:prstClr>
            </a:outerShdw>
          </a:effectLst>
        </c:spPr>
        <c:dLbl>
          <c:idx val="0"/>
          <c:layout>
            <c:manualLayout>
              <c:x val="3.5971223021582732E-2"/>
              <c:y val="-1.8796992481203006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254000" sx="102000" sy="102000" algn="ctr" rotWithShape="0">
              <a:prstClr val="black">
                <a:alpha val="20000"/>
              </a:prstClr>
            </a:outerShdw>
          </a:effectLst>
        </c:spPr>
        <c:dLbl>
          <c:idx val="0"/>
          <c:layout>
            <c:manualLayout>
              <c:x val="-6.3948840927258194E-2"/>
              <c:y val="1.253132832080200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dLbl>
          <c:idx val="0"/>
          <c:layout>
            <c:manualLayout>
              <c:x val="3.5971223021582732E-2"/>
              <c:y val="-1.8796992481203006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dLbl>
          <c:idx val="0"/>
          <c:layout>
            <c:manualLayout>
              <c:x val="1.5987210231814548E-2"/>
              <c:y val="6.2656641604010022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dLbl>
          <c:idx val="0"/>
          <c:layout>
            <c:manualLayout>
              <c:x val="-6.3948840927258194E-2"/>
              <c:y val="1.2531328320802004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dLbl>
          <c:idx val="0"/>
          <c:layout>
            <c:manualLayout>
              <c:x val="3.5971223021582732E-2"/>
              <c:y val="-1.8796992481203006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dLbl>
          <c:idx val="0"/>
          <c:layout>
            <c:manualLayout>
              <c:x val="1.5987210231814548E-2"/>
              <c:y val="6.2656641604010022E-2"/>
            </c:manualLayout>
          </c:layout>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9553931657823346"/>
          <c:y val="0.2291274445957413"/>
          <c:w val="0.31699522271946229"/>
          <c:h val="0.49694363862411939"/>
        </c:manualLayout>
      </c:layout>
      <c:doughnutChart>
        <c:varyColors val="1"/>
        <c:ser>
          <c:idx val="0"/>
          <c:order val="0"/>
          <c:tx>
            <c:strRef>
              <c:f>Sheet2!$F$13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B23-40D1-B04A-E8D1CAD069B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B23-40D1-B04A-E8D1CAD069B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B23-40D1-B04A-E8D1CAD069BB}"/>
              </c:ext>
            </c:extLst>
          </c:dPt>
          <c:dLbls>
            <c:dLbl>
              <c:idx val="0"/>
              <c:layout>
                <c:manualLayout>
                  <c:x val="-6.3948840927258194E-2"/>
                  <c:y val="1.253132832080200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B23-40D1-B04A-E8D1CAD069BB}"/>
                </c:ext>
              </c:extLst>
            </c:dLbl>
            <c:dLbl>
              <c:idx val="1"/>
              <c:layout>
                <c:manualLayout>
                  <c:x val="3.5971223021582732E-2"/>
                  <c:y val="-1.879699248120300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B23-40D1-B04A-E8D1CAD069BB}"/>
                </c:ext>
              </c:extLst>
            </c:dLbl>
            <c:dLbl>
              <c:idx val="2"/>
              <c:layout>
                <c:manualLayout>
                  <c:x val="1.5987210231814548E-2"/>
                  <c:y val="6.26566416040100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B23-40D1-B04A-E8D1CAD069BB}"/>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Sheet2!$E$14:$E$17</c:f>
              <c:strCache>
                <c:ptCount val="3"/>
                <c:pt idx="0">
                  <c:v>OTHER</c:v>
                </c:pt>
                <c:pt idx="1">
                  <c:v>ENERGY &amp; RESOURCES</c:v>
                </c:pt>
                <c:pt idx="2">
                  <c:v>LIFE SCIENCES &amp; HEALTH CARE</c:v>
                </c:pt>
              </c:strCache>
            </c:strRef>
          </c:cat>
          <c:val>
            <c:numRef>
              <c:f>Sheet2!$F$14:$F$17</c:f>
              <c:numCache>
                <c:formatCode>General</c:formatCode>
                <c:ptCount val="3"/>
                <c:pt idx="0">
                  <c:v>2184077</c:v>
                </c:pt>
                <c:pt idx="1">
                  <c:v>23925217.999999989</c:v>
                </c:pt>
                <c:pt idx="2">
                  <c:v>32026142.699999992</c:v>
                </c:pt>
              </c:numCache>
            </c:numRef>
          </c:val>
          <c:extLst>
            <c:ext xmlns:c16="http://schemas.microsoft.com/office/drawing/2014/chart" uri="{C3380CC4-5D6E-409C-BE32-E72D297353CC}">
              <c16:uniqueId val="{00000006-4B23-40D1-B04A-E8D1CAD069B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b"/>
      <c:layout>
        <c:manualLayout>
          <c:xMode val="edge"/>
          <c:yMode val="edge"/>
          <c:x val="0.14474971204139053"/>
          <c:y val="0.77991632624869256"/>
          <c:w val="0.72648778614903353"/>
          <c:h val="0.18248968878890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Test_CISD.xlsx]Sheet2!PivotTable3</c:name>
    <c:fmtId val="-1"/>
  </c:pivotSource>
  <c:chart>
    <c:autoTitleDeleted val="0"/>
    <c:pivotFmts>
      <c:pivotFmt>
        <c:idx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circle"/>
          <c:size val="6"/>
          <c:spPr>
            <a:gradFill rotWithShape="1">
              <a:gsLst>
                <a:gs pos="0">
                  <a:schemeClr val="accent3">
                    <a:tint val="96000"/>
                    <a:lumMod val="104000"/>
                  </a:schemeClr>
                </a:gs>
                <a:gs pos="100000">
                  <a:schemeClr val="accent3">
                    <a:shade val="98000"/>
                    <a:lumMod val="94000"/>
                  </a:schemeClr>
                </a:gs>
              </a:gsLst>
              <a:lin ang="5400000" scaled="0"/>
            </a:gradFill>
            <a:ln w="9525">
              <a:solidFill>
                <a:schemeClr val="accent3"/>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circle"/>
          <c:size val="6"/>
          <c:spPr>
            <a:gradFill rotWithShape="1">
              <a:gsLst>
                <a:gs pos="0">
                  <a:schemeClr val="accent4">
                    <a:tint val="96000"/>
                    <a:lumMod val="104000"/>
                  </a:schemeClr>
                </a:gs>
                <a:gs pos="100000">
                  <a:schemeClr val="accent4">
                    <a:shade val="98000"/>
                    <a:lumMod val="94000"/>
                  </a:schemeClr>
                </a:gs>
              </a:gsLst>
              <a:lin ang="5400000" scaled="0"/>
            </a:gradFill>
            <a:ln w="9525">
              <a:solidFill>
                <a:schemeClr val="accent4"/>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circle"/>
          <c:size val="6"/>
          <c:spPr>
            <a:gradFill rotWithShape="1">
              <a:gsLst>
                <a:gs pos="0">
                  <a:schemeClr val="accent2">
                    <a:tint val="96000"/>
                    <a:lumMod val="104000"/>
                  </a:schemeClr>
                </a:gs>
                <a:gs pos="100000">
                  <a:schemeClr val="accent2">
                    <a:shade val="98000"/>
                    <a:lumMod val="94000"/>
                  </a:schemeClr>
                </a:gs>
              </a:gsLst>
              <a:lin ang="5400000" scaled="0"/>
            </a:gradFill>
            <a:ln w="9525">
              <a:solidFill>
                <a:schemeClr val="accent2"/>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circle"/>
          <c:size val="6"/>
          <c:spPr>
            <a:gradFill rotWithShape="1">
              <a:gsLst>
                <a:gs pos="0">
                  <a:schemeClr val="accent1">
                    <a:tint val="96000"/>
                    <a:lumMod val="104000"/>
                  </a:schemeClr>
                </a:gs>
                <a:gs pos="100000">
                  <a:schemeClr val="accent1">
                    <a:shade val="98000"/>
                    <a:lumMod val="94000"/>
                  </a:schemeClr>
                </a:gs>
              </a:gsLst>
              <a:lin ang="5400000" scaled="0"/>
            </a:gradFill>
            <a:ln w="9525">
              <a:solidFill>
                <a:schemeClr val="accent1"/>
              </a:solidFill>
              <a:round/>
            </a:ln>
            <a:effectLst>
              <a:outerShdw blurRad="50800" dist="38100" dir="5400000" rotWithShape="0">
                <a:srgbClr val="000000">
                  <a:alpha val="60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1.5015015015015015E-2"/>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2.7527527527527528E-2"/>
              <c:y val="4.6296296296296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1.5015015015015015E-2"/>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2.7527527527527528E-2"/>
              <c:y val="4.6296296296296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1.5015015015015015E-2"/>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
          <c:idx val="0"/>
          <c:layout>
            <c:manualLayout>
              <c:x val="-2.7527527527527528E-2"/>
              <c:y val="4.6296296296296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Sheet2!$F$111:$F$112</c:f>
              <c:strCache>
                <c:ptCount val="1"/>
                <c:pt idx="0">
                  <c:v>CONSUMER &amp; INDUSTRIAL PRODUCTS</c:v>
                </c:pt>
              </c:strCache>
            </c:strRef>
          </c:tx>
          <c:spPr>
            <a:gradFill rotWithShape="1">
              <a:gsLst>
                <a:gs pos="0">
                  <a:schemeClr val="accent1">
                    <a:tint val="96000"/>
                    <a:lumMod val="104000"/>
                  </a:schemeClr>
                </a:gs>
                <a:gs pos="100000">
                  <a:schemeClr val="accent1">
                    <a:shade val="98000"/>
                    <a:lumMod val="94000"/>
                  </a:schemeClr>
                </a:gs>
              </a:gsLst>
              <a:lin ang="5400000" scaled="0"/>
            </a:gradFill>
            <a:ln w="25400">
              <a:noFill/>
            </a:ln>
            <a:effectLst>
              <a:outerShdw blurRad="50800" dist="38100" dir="5400000" rotWithShape="0">
                <a:srgbClr val="000000">
                  <a:alpha val="60000"/>
                </a:srgbClr>
              </a:outerShdw>
            </a:effectLst>
          </c:spPr>
          <c:dLbls>
            <c:dLbl>
              <c:idx val="2"/>
              <c:layout>
                <c:manualLayout>
                  <c:x val="1.5015015015015015E-2"/>
                  <c:y val="-0.1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07-404E-8C0C-AB0C95656648}"/>
                </c:ext>
              </c:extLst>
            </c:dLbl>
            <c:dLbl>
              <c:idx val="3"/>
              <c:layout>
                <c:manualLayout>
                  <c:x val="-2.7527527527527528E-2"/>
                  <c:y val="4.6296296296296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07-404E-8C0C-AB0C95656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Sheet2!$E$113:$E$118</c:f>
              <c:strCache>
                <c:ptCount val="5"/>
                <c:pt idx="0">
                  <c:v>Retirement &amp; Pension Plans in the US</c:v>
                </c:pt>
                <c:pt idx="1">
                  <c:v>Hospitals in the US</c:v>
                </c:pt>
                <c:pt idx="2">
                  <c:v>Tourism in the US</c:v>
                </c:pt>
                <c:pt idx="3">
                  <c:v>Drug, Cosmetic &amp; Toiletry Wholesaling in the US</c:v>
                </c:pt>
                <c:pt idx="4">
                  <c:v>Life Insurance &amp; Annuities in the US</c:v>
                </c:pt>
              </c:strCache>
            </c:strRef>
          </c:cat>
          <c:val>
            <c:numRef>
              <c:f>Sheet2!$F$113:$F$118</c:f>
              <c:numCache>
                <c:formatCode>General</c:formatCode>
                <c:ptCount val="5"/>
                <c:pt idx="2">
                  <c:v>10795560.200000001</c:v>
                </c:pt>
                <c:pt idx="3">
                  <c:v>10038839.699999999</c:v>
                </c:pt>
              </c:numCache>
            </c:numRef>
          </c:val>
          <c:extLst>
            <c:ext xmlns:c16="http://schemas.microsoft.com/office/drawing/2014/chart" uri="{C3380CC4-5D6E-409C-BE32-E72D297353CC}">
              <c16:uniqueId val="{00000002-BD07-404E-8C0C-AB0C95656648}"/>
            </c:ext>
          </c:extLst>
        </c:ser>
        <c:ser>
          <c:idx val="1"/>
          <c:order val="1"/>
          <c:tx>
            <c:strRef>
              <c:f>Sheet2!$G$111:$G$112</c:f>
              <c:strCache>
                <c:ptCount val="1"/>
                <c:pt idx="0">
                  <c:v>FINANCIAL SERVICES</c:v>
                </c:pt>
              </c:strCache>
            </c:strRef>
          </c:tx>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Sheet2!$E$113:$E$118</c:f>
              <c:strCache>
                <c:ptCount val="5"/>
                <c:pt idx="0">
                  <c:v>Retirement &amp; Pension Plans in the US</c:v>
                </c:pt>
                <c:pt idx="1">
                  <c:v>Hospitals in the US</c:v>
                </c:pt>
                <c:pt idx="2">
                  <c:v>Tourism in the US</c:v>
                </c:pt>
                <c:pt idx="3">
                  <c:v>Drug, Cosmetic &amp; Toiletry Wholesaling in the US</c:v>
                </c:pt>
                <c:pt idx="4">
                  <c:v>Life Insurance &amp; Annuities in the US</c:v>
                </c:pt>
              </c:strCache>
            </c:strRef>
          </c:cat>
          <c:val>
            <c:numRef>
              <c:f>Sheet2!$G$113:$G$118</c:f>
              <c:numCache>
                <c:formatCode>General</c:formatCode>
                <c:ptCount val="5"/>
                <c:pt idx="4">
                  <c:v>9746000</c:v>
                </c:pt>
              </c:numCache>
            </c:numRef>
          </c:val>
          <c:extLst>
            <c:ext xmlns:c16="http://schemas.microsoft.com/office/drawing/2014/chart" uri="{C3380CC4-5D6E-409C-BE32-E72D297353CC}">
              <c16:uniqueId val="{00000003-BD07-404E-8C0C-AB0C95656648}"/>
            </c:ext>
          </c:extLst>
        </c:ser>
        <c:ser>
          <c:idx val="2"/>
          <c:order val="2"/>
          <c:tx>
            <c:strRef>
              <c:f>Sheet2!$H$111:$H$112</c:f>
              <c:strCache>
                <c:ptCount val="1"/>
                <c:pt idx="0">
                  <c:v>LIFE SCIENCES &amp; HEALTH CARE</c:v>
                </c:pt>
              </c:strCache>
            </c:strRef>
          </c:tx>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Sheet2!$E$113:$E$118</c:f>
              <c:strCache>
                <c:ptCount val="5"/>
                <c:pt idx="0">
                  <c:v>Retirement &amp; Pension Plans in the US</c:v>
                </c:pt>
                <c:pt idx="1">
                  <c:v>Hospitals in the US</c:v>
                </c:pt>
                <c:pt idx="2">
                  <c:v>Tourism in the US</c:v>
                </c:pt>
                <c:pt idx="3">
                  <c:v>Drug, Cosmetic &amp; Toiletry Wholesaling in the US</c:v>
                </c:pt>
                <c:pt idx="4">
                  <c:v>Life Insurance &amp; Annuities in the US</c:v>
                </c:pt>
              </c:strCache>
            </c:strRef>
          </c:cat>
          <c:val>
            <c:numRef>
              <c:f>Sheet2!$H$113:$H$118</c:f>
              <c:numCache>
                <c:formatCode>General</c:formatCode>
                <c:ptCount val="5"/>
                <c:pt idx="1">
                  <c:v>10814323.600000001</c:v>
                </c:pt>
              </c:numCache>
            </c:numRef>
          </c:val>
          <c:extLst>
            <c:ext xmlns:c16="http://schemas.microsoft.com/office/drawing/2014/chart" uri="{C3380CC4-5D6E-409C-BE32-E72D297353CC}">
              <c16:uniqueId val="{00000004-BD07-404E-8C0C-AB0C95656648}"/>
            </c:ext>
          </c:extLst>
        </c:ser>
        <c:ser>
          <c:idx val="3"/>
          <c:order val="3"/>
          <c:tx>
            <c:strRef>
              <c:f>Sheet2!$I$111:$I$112</c:f>
              <c:strCache>
                <c:ptCount val="1"/>
                <c:pt idx="0">
                  <c:v>PUBLIC SECTOR</c:v>
                </c:pt>
              </c:strCache>
            </c:strRef>
          </c:tx>
          <c:spPr>
            <a:gradFill rotWithShape="1">
              <a:gsLst>
                <a:gs pos="0">
                  <a:schemeClr val="accent4">
                    <a:tint val="96000"/>
                    <a:lumMod val="104000"/>
                  </a:schemeClr>
                </a:gs>
                <a:gs pos="100000">
                  <a:schemeClr val="accent4">
                    <a:shade val="98000"/>
                    <a:lumMod val="94000"/>
                  </a:schemeClr>
                </a:gs>
              </a:gsLst>
              <a:lin ang="5400000" scaled="0"/>
            </a:gradFill>
            <a:ln w="25400">
              <a:noFill/>
            </a:ln>
            <a:effectLst>
              <a:outerShdw blurRad="50800" dist="38100" dir="5400000" rotWithShape="0">
                <a:srgbClr val="000000">
                  <a:alpha val="60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Sheet2!$E$113:$E$118</c:f>
              <c:strCache>
                <c:ptCount val="5"/>
                <c:pt idx="0">
                  <c:v>Retirement &amp; Pension Plans in the US</c:v>
                </c:pt>
                <c:pt idx="1">
                  <c:v>Hospitals in the US</c:v>
                </c:pt>
                <c:pt idx="2">
                  <c:v>Tourism in the US</c:v>
                </c:pt>
                <c:pt idx="3">
                  <c:v>Drug, Cosmetic &amp; Toiletry Wholesaling in the US</c:v>
                </c:pt>
                <c:pt idx="4">
                  <c:v>Life Insurance &amp; Annuities in the US</c:v>
                </c:pt>
              </c:strCache>
            </c:strRef>
          </c:cat>
          <c:val>
            <c:numRef>
              <c:f>Sheet2!$I$113:$I$118</c:f>
              <c:numCache>
                <c:formatCode>General</c:formatCode>
                <c:ptCount val="5"/>
                <c:pt idx="0">
                  <c:v>14907000</c:v>
                </c:pt>
              </c:numCache>
            </c:numRef>
          </c:val>
          <c:extLst>
            <c:ext xmlns:c16="http://schemas.microsoft.com/office/drawing/2014/chart" uri="{C3380CC4-5D6E-409C-BE32-E72D297353CC}">
              <c16:uniqueId val="{00000005-BD07-404E-8C0C-AB0C95656648}"/>
            </c:ext>
          </c:extLst>
        </c:ser>
        <c:dLbls>
          <c:showLegendKey val="0"/>
          <c:showVal val="1"/>
          <c:showCatName val="0"/>
          <c:showSerName val="0"/>
          <c:showPercent val="0"/>
          <c:showBubbleSize val="0"/>
        </c:dLbls>
        <c:axId val="636526688"/>
        <c:axId val="636530048"/>
      </c:areaChart>
      <c:catAx>
        <c:axId val="636526688"/>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6530048"/>
        <c:crosses val="autoZero"/>
        <c:auto val="1"/>
        <c:lblAlgn val="ctr"/>
        <c:lblOffset val="100"/>
        <c:noMultiLvlLbl val="0"/>
      </c:catAx>
      <c:valAx>
        <c:axId val="63653004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63652668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737178-E7A9-7A0D-0AAE-D111D2F808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6E271F5-380D-3D6E-D386-F8685B04BF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C9E6A2-C07C-4EF4-90C9-9BA00909601C}" type="datetimeFigureOut">
              <a:rPr lang="en-IN" smtClean="0"/>
              <a:t>02-08-2023</a:t>
            </a:fld>
            <a:endParaRPr lang="en-IN"/>
          </a:p>
        </p:txBody>
      </p:sp>
      <p:sp>
        <p:nvSpPr>
          <p:cNvPr id="4" name="Footer Placeholder 3">
            <a:extLst>
              <a:ext uri="{FF2B5EF4-FFF2-40B4-BE49-F238E27FC236}">
                <a16:creationId xmlns:a16="http://schemas.microsoft.com/office/drawing/2014/main" id="{FC60A609-1FFD-40A5-B16A-D24D9CEE91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Deloitte.</a:t>
            </a:r>
          </a:p>
        </p:txBody>
      </p:sp>
      <p:sp>
        <p:nvSpPr>
          <p:cNvPr id="5" name="Slide Number Placeholder 4">
            <a:extLst>
              <a:ext uri="{FF2B5EF4-FFF2-40B4-BE49-F238E27FC236}">
                <a16:creationId xmlns:a16="http://schemas.microsoft.com/office/drawing/2014/main" id="{681D47C0-B497-2A17-3109-E3A53A83A5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B5E58-6450-4094-B396-180A592A25CA}" type="slidenum">
              <a:rPr lang="en-IN" smtClean="0"/>
              <a:t>‹#›</a:t>
            </a:fld>
            <a:endParaRPr lang="en-IN"/>
          </a:p>
        </p:txBody>
      </p:sp>
    </p:spTree>
    <p:extLst>
      <p:ext uri="{BB962C8B-B14F-4D97-AF65-F5344CB8AC3E}">
        <p14:creationId xmlns:p14="http://schemas.microsoft.com/office/powerpoint/2010/main" val="232974277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E8712-77F1-4A7B-A989-E92144B9D5B9}" type="datetimeFigureOut">
              <a:rPr lang="en-IN" smtClean="0"/>
              <a:t>02-08-2023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Deloitte.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C157F-3997-4C35-9449-32CC29642456}" type="slidenum">
              <a:rPr lang="en-IN" smtClean="0"/>
              <a:t>‹#›</a:t>
            </a:fld>
            <a:endParaRPr lang="en-IN"/>
          </a:p>
        </p:txBody>
      </p:sp>
    </p:spTree>
    <p:extLst>
      <p:ext uri="{BB962C8B-B14F-4D97-AF65-F5344CB8AC3E}">
        <p14:creationId xmlns:p14="http://schemas.microsoft.com/office/powerpoint/2010/main" val="212967099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5F69-EA51-AC74-C98E-97CAD3EE32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A2393D-968F-0520-8152-CFEBD1F72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8F927F-16BA-8B19-EB69-40EA5DACA057}"/>
              </a:ext>
            </a:extLst>
          </p:cNvPr>
          <p:cNvSpPr>
            <a:spLocks noGrp="1"/>
          </p:cNvSpPr>
          <p:nvPr>
            <p:ph type="dt" sz="half" idx="10"/>
          </p:nvPr>
        </p:nvSpPr>
        <p:spPr/>
        <p:txBody>
          <a:bodyPr/>
          <a:lstStyle/>
          <a:p>
            <a:fld id="{C00F3AEE-4FB4-49A5-8BAA-6E52E8AAA1B0}" type="datetime1">
              <a:rPr lang="en-IN" smtClean="0"/>
              <a:t>02-08-2023</a:t>
            </a:fld>
            <a:endParaRPr lang="en-IN"/>
          </a:p>
        </p:txBody>
      </p:sp>
      <p:sp>
        <p:nvSpPr>
          <p:cNvPr id="5" name="Footer Placeholder 4">
            <a:extLst>
              <a:ext uri="{FF2B5EF4-FFF2-40B4-BE49-F238E27FC236}">
                <a16:creationId xmlns:a16="http://schemas.microsoft.com/office/drawing/2014/main" id="{13D222C1-0C4A-9212-2498-F21483DB0D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53E2C7-C430-2A70-98E1-A424EA10DA2A}"/>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415094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184E-20A5-E23B-EAC9-1DF3856C83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28EBF7-3EBF-07FB-1AF1-D046DEECFA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23B83F-512F-687B-CCD9-735B1DA66CE2}"/>
              </a:ext>
            </a:extLst>
          </p:cNvPr>
          <p:cNvSpPr>
            <a:spLocks noGrp="1"/>
          </p:cNvSpPr>
          <p:nvPr>
            <p:ph type="dt" sz="half" idx="10"/>
          </p:nvPr>
        </p:nvSpPr>
        <p:spPr/>
        <p:txBody>
          <a:bodyPr/>
          <a:lstStyle/>
          <a:p>
            <a:fld id="{4D06A43A-CB55-4A08-A8EF-FE18C1D9D3FF}" type="datetime1">
              <a:rPr lang="en-IN" smtClean="0"/>
              <a:t>02-08-2023</a:t>
            </a:fld>
            <a:endParaRPr lang="en-IN"/>
          </a:p>
        </p:txBody>
      </p:sp>
      <p:sp>
        <p:nvSpPr>
          <p:cNvPr id="5" name="Footer Placeholder 4">
            <a:extLst>
              <a:ext uri="{FF2B5EF4-FFF2-40B4-BE49-F238E27FC236}">
                <a16:creationId xmlns:a16="http://schemas.microsoft.com/office/drawing/2014/main" id="{D6A92237-B1C5-A751-F134-9E0B3FD3EA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C2D4C3-E9F2-1648-C5A8-0E5DC98A6138}"/>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266310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16AC61-3BA4-CEEC-A06E-BBF0B8CBDA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CC627F-C5A9-7001-B1A7-16A293069B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F88B24-FC09-9A2B-97BA-635D19AE06F5}"/>
              </a:ext>
            </a:extLst>
          </p:cNvPr>
          <p:cNvSpPr>
            <a:spLocks noGrp="1"/>
          </p:cNvSpPr>
          <p:nvPr>
            <p:ph type="dt" sz="half" idx="10"/>
          </p:nvPr>
        </p:nvSpPr>
        <p:spPr/>
        <p:txBody>
          <a:bodyPr/>
          <a:lstStyle/>
          <a:p>
            <a:fld id="{1C8798FD-5686-41FB-8473-5C76AE400D3B}" type="datetime1">
              <a:rPr lang="en-IN" smtClean="0"/>
              <a:t>02-08-2023</a:t>
            </a:fld>
            <a:endParaRPr lang="en-IN"/>
          </a:p>
        </p:txBody>
      </p:sp>
      <p:sp>
        <p:nvSpPr>
          <p:cNvPr id="5" name="Footer Placeholder 4">
            <a:extLst>
              <a:ext uri="{FF2B5EF4-FFF2-40B4-BE49-F238E27FC236}">
                <a16:creationId xmlns:a16="http://schemas.microsoft.com/office/drawing/2014/main" id="{C50F2B61-96F2-D548-EC5E-6846717766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C7F37-23FF-A566-938A-FDE6AFB5E32D}"/>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59242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0486-C755-A813-12BA-223ADFAA95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9AC848-28D3-D8AD-8DBD-60E8EFF32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94D08-5DB6-1F63-BC11-6282FB0D53B5}"/>
              </a:ext>
            </a:extLst>
          </p:cNvPr>
          <p:cNvSpPr>
            <a:spLocks noGrp="1"/>
          </p:cNvSpPr>
          <p:nvPr>
            <p:ph type="dt" sz="half" idx="10"/>
          </p:nvPr>
        </p:nvSpPr>
        <p:spPr/>
        <p:txBody>
          <a:bodyPr/>
          <a:lstStyle/>
          <a:p>
            <a:fld id="{0268BBFA-4892-455B-A5F9-CC2A3C59D0A6}" type="datetime1">
              <a:rPr lang="en-IN" smtClean="0"/>
              <a:t>02-08-2023</a:t>
            </a:fld>
            <a:endParaRPr lang="en-IN"/>
          </a:p>
        </p:txBody>
      </p:sp>
      <p:sp>
        <p:nvSpPr>
          <p:cNvPr id="5" name="Footer Placeholder 4">
            <a:extLst>
              <a:ext uri="{FF2B5EF4-FFF2-40B4-BE49-F238E27FC236}">
                <a16:creationId xmlns:a16="http://schemas.microsoft.com/office/drawing/2014/main" id="{A5FDEC8A-8543-6D48-6702-9777536907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819A8-9212-0BD0-48F5-747C801A20F3}"/>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3114865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9220-75A9-18B8-B5D4-4CB98BBEE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60E722-72CE-3201-2CAD-A083DDB8B3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6F2448-A5B9-8574-9778-32FA4CA0314F}"/>
              </a:ext>
            </a:extLst>
          </p:cNvPr>
          <p:cNvSpPr>
            <a:spLocks noGrp="1"/>
          </p:cNvSpPr>
          <p:nvPr>
            <p:ph type="dt" sz="half" idx="10"/>
          </p:nvPr>
        </p:nvSpPr>
        <p:spPr/>
        <p:txBody>
          <a:bodyPr/>
          <a:lstStyle/>
          <a:p>
            <a:fld id="{F4837CD2-0AAB-4C0B-8D24-8665D004AD6B}" type="datetime1">
              <a:rPr lang="en-IN" smtClean="0"/>
              <a:t>02-08-2023</a:t>
            </a:fld>
            <a:endParaRPr lang="en-IN"/>
          </a:p>
        </p:txBody>
      </p:sp>
      <p:sp>
        <p:nvSpPr>
          <p:cNvPr id="5" name="Footer Placeholder 4">
            <a:extLst>
              <a:ext uri="{FF2B5EF4-FFF2-40B4-BE49-F238E27FC236}">
                <a16:creationId xmlns:a16="http://schemas.microsoft.com/office/drawing/2014/main" id="{B544F641-8BE4-6860-BFA7-2F6895E67A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C6B30-EB7F-0F72-7968-1BFCBEA6FD7B}"/>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132972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8143-5241-A938-060A-7823EF02B1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C1E405-BCF2-3F21-9872-B59E9C27E2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9AB678-6E4C-8B05-58E1-44D390D52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35B204-55EE-E06D-C174-5BDBF00C1F92}"/>
              </a:ext>
            </a:extLst>
          </p:cNvPr>
          <p:cNvSpPr>
            <a:spLocks noGrp="1"/>
          </p:cNvSpPr>
          <p:nvPr>
            <p:ph type="dt" sz="half" idx="10"/>
          </p:nvPr>
        </p:nvSpPr>
        <p:spPr/>
        <p:txBody>
          <a:bodyPr/>
          <a:lstStyle/>
          <a:p>
            <a:fld id="{7A4929F1-4520-4F80-8727-3E287238BFF2}" type="datetime1">
              <a:rPr lang="en-IN" smtClean="0"/>
              <a:t>02-08-2023</a:t>
            </a:fld>
            <a:endParaRPr lang="en-IN"/>
          </a:p>
        </p:txBody>
      </p:sp>
      <p:sp>
        <p:nvSpPr>
          <p:cNvPr id="6" name="Footer Placeholder 5">
            <a:extLst>
              <a:ext uri="{FF2B5EF4-FFF2-40B4-BE49-F238E27FC236}">
                <a16:creationId xmlns:a16="http://schemas.microsoft.com/office/drawing/2014/main" id="{77745AA3-C2FC-B34A-0C4D-AB9F851EFA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92EB5C-8CC1-FD4E-A93F-8D1C97CD26C1}"/>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366838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80783-925A-2451-34BF-5C1CD117E9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E93AF2-EEEF-B7C7-AACE-B5F9DA1ED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C024F-777E-93B2-1F03-89341F76FB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471532-4412-7EBE-9429-A609DEC0D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CF0C28-3AE3-3EE8-F901-8E03C7473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2C1AB0-DC11-76C6-5CB1-1C2482F72C59}"/>
              </a:ext>
            </a:extLst>
          </p:cNvPr>
          <p:cNvSpPr>
            <a:spLocks noGrp="1"/>
          </p:cNvSpPr>
          <p:nvPr>
            <p:ph type="dt" sz="half" idx="10"/>
          </p:nvPr>
        </p:nvSpPr>
        <p:spPr/>
        <p:txBody>
          <a:bodyPr/>
          <a:lstStyle/>
          <a:p>
            <a:fld id="{425B78A6-679E-4698-B4FD-FBBF37C38E5B}" type="datetime1">
              <a:rPr lang="en-IN" smtClean="0"/>
              <a:t>02-08-2023</a:t>
            </a:fld>
            <a:endParaRPr lang="en-IN"/>
          </a:p>
        </p:txBody>
      </p:sp>
      <p:sp>
        <p:nvSpPr>
          <p:cNvPr id="8" name="Footer Placeholder 7">
            <a:extLst>
              <a:ext uri="{FF2B5EF4-FFF2-40B4-BE49-F238E27FC236}">
                <a16:creationId xmlns:a16="http://schemas.microsoft.com/office/drawing/2014/main" id="{DBF26FEF-2D2E-C058-7D69-05B4EA7FBDE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CE4BE0-32B6-00F8-8875-D4404B9DD12E}"/>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88141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0E6B-FE51-7D9C-FDC2-FF09CAD138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FE6424-17F9-042C-A78D-A6CF96BF2977}"/>
              </a:ext>
            </a:extLst>
          </p:cNvPr>
          <p:cNvSpPr>
            <a:spLocks noGrp="1"/>
          </p:cNvSpPr>
          <p:nvPr>
            <p:ph type="dt" sz="half" idx="10"/>
          </p:nvPr>
        </p:nvSpPr>
        <p:spPr/>
        <p:txBody>
          <a:bodyPr/>
          <a:lstStyle/>
          <a:p>
            <a:fld id="{6A6B60E8-7D9B-43E8-B2F5-C422F071FE8B}" type="datetime1">
              <a:rPr lang="en-IN" smtClean="0"/>
              <a:t>02-08-2023</a:t>
            </a:fld>
            <a:endParaRPr lang="en-IN"/>
          </a:p>
        </p:txBody>
      </p:sp>
      <p:sp>
        <p:nvSpPr>
          <p:cNvPr id="4" name="Footer Placeholder 3">
            <a:extLst>
              <a:ext uri="{FF2B5EF4-FFF2-40B4-BE49-F238E27FC236}">
                <a16:creationId xmlns:a16="http://schemas.microsoft.com/office/drawing/2014/main" id="{73D10299-D80B-4DE3-6B8B-03AFE4345B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56ECFF-90B8-A6B7-268E-F8E4E49B2C01}"/>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1194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4E6EF2-C1F1-0088-6358-0D8F13FD37E9}"/>
              </a:ext>
            </a:extLst>
          </p:cNvPr>
          <p:cNvSpPr>
            <a:spLocks noGrp="1"/>
          </p:cNvSpPr>
          <p:nvPr>
            <p:ph type="dt" sz="half" idx="10"/>
          </p:nvPr>
        </p:nvSpPr>
        <p:spPr/>
        <p:txBody>
          <a:bodyPr/>
          <a:lstStyle/>
          <a:p>
            <a:fld id="{AC8E03F0-011E-456F-8C99-834C326FBB74}" type="datetime1">
              <a:rPr lang="en-IN" smtClean="0"/>
              <a:t>02-08-2023</a:t>
            </a:fld>
            <a:endParaRPr lang="en-IN"/>
          </a:p>
        </p:txBody>
      </p:sp>
      <p:sp>
        <p:nvSpPr>
          <p:cNvPr id="3" name="Footer Placeholder 2">
            <a:extLst>
              <a:ext uri="{FF2B5EF4-FFF2-40B4-BE49-F238E27FC236}">
                <a16:creationId xmlns:a16="http://schemas.microsoft.com/office/drawing/2014/main" id="{69C9EE19-C1C6-D447-AA97-7B5D2E7782C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8FD80E-E839-C87D-3E8C-EEAAF0F54090}"/>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184620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07B3-DF2A-7DD8-1356-225A50F14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CE1648-CA12-A660-3A4E-F91F29A6F5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7F2096-379B-A716-A575-5078D75FF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9B0DD-8F7B-9070-420B-01D4154C77A4}"/>
              </a:ext>
            </a:extLst>
          </p:cNvPr>
          <p:cNvSpPr>
            <a:spLocks noGrp="1"/>
          </p:cNvSpPr>
          <p:nvPr>
            <p:ph type="dt" sz="half" idx="10"/>
          </p:nvPr>
        </p:nvSpPr>
        <p:spPr/>
        <p:txBody>
          <a:bodyPr/>
          <a:lstStyle/>
          <a:p>
            <a:fld id="{5E4763EA-90C1-46AD-BEF7-BD69B4F0CA01}" type="datetime1">
              <a:rPr lang="en-IN" smtClean="0"/>
              <a:t>02-08-2023</a:t>
            </a:fld>
            <a:endParaRPr lang="en-IN"/>
          </a:p>
        </p:txBody>
      </p:sp>
      <p:sp>
        <p:nvSpPr>
          <p:cNvPr id="6" name="Footer Placeholder 5">
            <a:extLst>
              <a:ext uri="{FF2B5EF4-FFF2-40B4-BE49-F238E27FC236}">
                <a16:creationId xmlns:a16="http://schemas.microsoft.com/office/drawing/2014/main" id="{5407DD1D-8FDE-1E69-5F30-2F9674833D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B2730-7BA6-C954-71EC-65B407CEF6EA}"/>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273077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B490-9F23-1FBD-4D5A-43D0BAD42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471728-4FFC-7B1B-0FFE-D23AEC7733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A71582-325D-8EDA-8A5A-1DAE4EF62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196AA-1E04-F30B-16EA-FA5835E4288F}"/>
              </a:ext>
            </a:extLst>
          </p:cNvPr>
          <p:cNvSpPr>
            <a:spLocks noGrp="1"/>
          </p:cNvSpPr>
          <p:nvPr>
            <p:ph type="dt" sz="half" idx="10"/>
          </p:nvPr>
        </p:nvSpPr>
        <p:spPr/>
        <p:txBody>
          <a:bodyPr/>
          <a:lstStyle/>
          <a:p>
            <a:fld id="{5DEFCF5F-5ECC-4EA4-9966-77D8EDED585E}" type="datetime1">
              <a:rPr lang="en-IN" smtClean="0"/>
              <a:t>02-08-2023</a:t>
            </a:fld>
            <a:endParaRPr lang="en-IN"/>
          </a:p>
        </p:txBody>
      </p:sp>
      <p:sp>
        <p:nvSpPr>
          <p:cNvPr id="6" name="Footer Placeholder 5">
            <a:extLst>
              <a:ext uri="{FF2B5EF4-FFF2-40B4-BE49-F238E27FC236}">
                <a16:creationId xmlns:a16="http://schemas.microsoft.com/office/drawing/2014/main" id="{EF7D75C4-0038-4FDC-996A-3963AB30BA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1D6221-1971-8C7B-5B8B-30CED25352FB}"/>
              </a:ext>
            </a:extLst>
          </p:cNvPr>
          <p:cNvSpPr>
            <a:spLocks noGrp="1"/>
          </p:cNvSpPr>
          <p:nvPr>
            <p:ph type="sldNum" sz="quarter" idx="12"/>
          </p:nvPr>
        </p:nvSpPr>
        <p:spPr/>
        <p:txBody>
          <a:bodyPr/>
          <a:lstStyle/>
          <a:p>
            <a:fld id="{830546D1-268E-4E7E-B5C3-1663D499F702}" type="slidenum">
              <a:rPr lang="en-IN" smtClean="0"/>
              <a:t>‹#›</a:t>
            </a:fld>
            <a:endParaRPr lang="en-IN"/>
          </a:p>
        </p:txBody>
      </p:sp>
    </p:spTree>
    <p:extLst>
      <p:ext uri="{BB962C8B-B14F-4D97-AF65-F5344CB8AC3E}">
        <p14:creationId xmlns:p14="http://schemas.microsoft.com/office/powerpoint/2010/main" val="228135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BA289D-BF00-DAB5-403F-EA657C21F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2F6AF3-A6B9-896B-5257-62C18C194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7A2160-C8C3-12AA-7245-2E62BE935F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AFDA1F-61F0-4539-8A86-AAC3F9069A87}" type="datetime1">
              <a:rPr lang="en-IN" smtClean="0"/>
              <a:t>02-08-2023</a:t>
            </a:fld>
            <a:endParaRPr lang="en-IN"/>
          </a:p>
        </p:txBody>
      </p:sp>
      <p:sp>
        <p:nvSpPr>
          <p:cNvPr id="5" name="Footer Placeholder 4">
            <a:extLst>
              <a:ext uri="{FF2B5EF4-FFF2-40B4-BE49-F238E27FC236}">
                <a16:creationId xmlns:a16="http://schemas.microsoft.com/office/drawing/2014/main" id="{19F20D6E-9590-D5F5-A48A-8C92A8011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B76988-3B3F-EC9C-51A1-0457D3FB85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546D1-268E-4E7E-B5C3-1663D499F702}" type="slidenum">
              <a:rPr lang="en-IN" smtClean="0"/>
              <a:t>‹#›</a:t>
            </a:fld>
            <a:endParaRPr lang="en-IN"/>
          </a:p>
        </p:txBody>
      </p:sp>
    </p:spTree>
    <p:extLst>
      <p:ext uri="{BB962C8B-B14F-4D97-AF65-F5344CB8AC3E}">
        <p14:creationId xmlns:p14="http://schemas.microsoft.com/office/powerpoint/2010/main" val="2803296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5.emf"/><Relationship Id="rId2" Type="http://schemas.openxmlformats.org/officeDocument/2006/relationships/chart" Target="../charts/chart3.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5.xml"/><Relationship Id="rId1" Type="http://schemas.openxmlformats.org/officeDocument/2006/relationships/slideLayout" Target="../slideLayouts/slideLayout6.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F47479-D4F4-C4D7-9EE9-6E9CEC74E2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3" name="Freeform 14">
            <a:extLst>
              <a:ext uri="{FF2B5EF4-FFF2-40B4-BE49-F238E27FC236}">
                <a16:creationId xmlns:a16="http://schemas.microsoft.com/office/drawing/2014/main" id="{743B78C2-7311-9AA2-283B-04BA263877DC}"/>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295400 h 6858000"/>
              <a:gd name="connsiteX3" fmla="*/ 5875903 w 12192000"/>
              <a:gd name="connsiteY3" fmla="*/ 1295400 h 6858000"/>
              <a:gd name="connsiteX4" fmla="*/ 5486401 w 12192000"/>
              <a:gd name="connsiteY4" fmla="*/ 1625596 h 6858000"/>
              <a:gd name="connsiteX5" fmla="*/ 5486401 w 12192000"/>
              <a:gd name="connsiteY5" fmla="*/ 5232404 h 6858000"/>
              <a:gd name="connsiteX6" fmla="*/ 5875903 w 12192000"/>
              <a:gd name="connsiteY6" fmla="*/ 5562600 h 6858000"/>
              <a:gd name="connsiteX7" fmla="*/ 12192000 w 12192000"/>
              <a:gd name="connsiteY7" fmla="*/ 5562600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1295400"/>
                </a:lnTo>
                <a:lnTo>
                  <a:pt x="5875903" y="1295400"/>
                </a:lnTo>
                <a:cubicBezTo>
                  <a:pt x="5660787" y="1295400"/>
                  <a:pt x="5486401" y="1443234"/>
                  <a:pt x="5486401" y="1625596"/>
                </a:cubicBezTo>
                <a:lnTo>
                  <a:pt x="5486401" y="5232404"/>
                </a:lnTo>
                <a:cubicBezTo>
                  <a:pt x="5486401" y="5414766"/>
                  <a:pt x="5660787" y="5562600"/>
                  <a:pt x="5875903" y="5562600"/>
                </a:cubicBezTo>
                <a:lnTo>
                  <a:pt x="12192000" y="5562600"/>
                </a:lnTo>
                <a:lnTo>
                  <a:pt x="12192000" y="6858000"/>
                </a:lnTo>
                <a:lnTo>
                  <a:pt x="0" y="6858000"/>
                </a:lnTo>
                <a:close/>
              </a:path>
            </a:pathLst>
          </a:cu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1">
            <a:extLst>
              <a:ext uri="{FF2B5EF4-FFF2-40B4-BE49-F238E27FC236}">
                <a16:creationId xmlns:a16="http://schemas.microsoft.com/office/drawing/2014/main" id="{B952A380-F478-D355-AED4-141E0426575F}"/>
              </a:ext>
            </a:extLst>
          </p:cNvPr>
          <p:cNvSpPr/>
          <p:nvPr/>
        </p:nvSpPr>
        <p:spPr>
          <a:xfrm>
            <a:off x="5486401" y="1295401"/>
            <a:ext cx="6705599" cy="4267200"/>
          </a:xfrm>
          <a:custGeom>
            <a:avLst/>
            <a:gdLst>
              <a:gd name="connsiteX0" fmla="*/ 330196 w 5684604"/>
              <a:gd name="connsiteY0" fmla="*/ 0 h 4267200"/>
              <a:gd name="connsiteX1" fmla="*/ 5684604 w 5684604"/>
              <a:gd name="connsiteY1" fmla="*/ 0 h 4267200"/>
              <a:gd name="connsiteX2" fmla="*/ 5684604 w 5684604"/>
              <a:gd name="connsiteY2" fmla="*/ 4267200 h 4267200"/>
              <a:gd name="connsiteX3" fmla="*/ 330196 w 5684604"/>
              <a:gd name="connsiteY3" fmla="*/ 4267200 h 4267200"/>
              <a:gd name="connsiteX4" fmla="*/ 0 w 5684604"/>
              <a:gd name="connsiteY4" fmla="*/ 3937004 h 4267200"/>
              <a:gd name="connsiteX5" fmla="*/ 0 w 5684604"/>
              <a:gd name="connsiteY5" fmla="*/ 330196 h 4267200"/>
              <a:gd name="connsiteX6" fmla="*/ 330196 w 5684604"/>
              <a:gd name="connsiteY6"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4604" h="4267200">
                <a:moveTo>
                  <a:pt x="330196" y="0"/>
                </a:moveTo>
                <a:lnTo>
                  <a:pt x="5684604" y="0"/>
                </a:lnTo>
                <a:lnTo>
                  <a:pt x="5684604" y="4267200"/>
                </a:lnTo>
                <a:lnTo>
                  <a:pt x="330196" y="4267200"/>
                </a:lnTo>
                <a:cubicBezTo>
                  <a:pt x="147834" y="4267200"/>
                  <a:pt x="0" y="4119366"/>
                  <a:pt x="0" y="3937004"/>
                </a:cubicBezTo>
                <a:lnTo>
                  <a:pt x="0" y="330196"/>
                </a:lnTo>
                <a:cubicBezTo>
                  <a:pt x="0" y="147834"/>
                  <a:pt x="147834" y="0"/>
                  <a:pt x="330196" y="0"/>
                </a:cubicBezTo>
                <a:close/>
              </a:path>
            </a:pathLst>
          </a:custGeom>
          <a:gradFill flip="none" rotWithShape="1">
            <a:gsLst>
              <a:gs pos="0">
                <a:srgbClr val="A2E72E">
                  <a:alpha val="84000"/>
                </a:srgbClr>
              </a:gs>
              <a:gs pos="100000">
                <a:srgbClr val="86BC2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B2742A56-9F48-A7BD-0926-ACEF84986C4A}"/>
              </a:ext>
            </a:extLst>
          </p:cNvPr>
          <p:cNvSpPr txBox="1"/>
          <p:nvPr/>
        </p:nvSpPr>
        <p:spPr>
          <a:xfrm>
            <a:off x="6202837" y="1948957"/>
            <a:ext cx="5759778" cy="1354217"/>
          </a:xfrm>
          <a:prstGeom prst="rect">
            <a:avLst/>
          </a:prstGeom>
          <a:noFill/>
        </p:spPr>
        <p:txBody>
          <a:bodyPr wrap="square" lIns="0" tIns="0" rIns="0" bIns="0" rtlCol="0">
            <a:spAutoFit/>
          </a:bodyPr>
          <a:lstStyle/>
          <a:p>
            <a:r>
              <a:rPr lang="en-IN" sz="4400" b="1" i="0" dirty="0">
                <a:solidFill>
                  <a:schemeClr val="bg1"/>
                </a:solidFill>
                <a:effectLst/>
                <a:latin typeface="+mj-lt"/>
              </a:rPr>
              <a:t>INDUSTRY REVENUE ANALYSIS</a:t>
            </a:r>
          </a:p>
        </p:txBody>
      </p:sp>
      <p:cxnSp>
        <p:nvCxnSpPr>
          <p:cNvPr id="6" name="Straight Connector 5">
            <a:extLst>
              <a:ext uri="{FF2B5EF4-FFF2-40B4-BE49-F238E27FC236}">
                <a16:creationId xmlns:a16="http://schemas.microsoft.com/office/drawing/2014/main" id="{98483B8B-6A6C-8581-54E2-4D9220F40653}"/>
              </a:ext>
            </a:extLst>
          </p:cNvPr>
          <p:cNvCxnSpPr>
            <a:cxnSpLocks/>
          </p:cNvCxnSpPr>
          <p:nvPr/>
        </p:nvCxnSpPr>
        <p:spPr>
          <a:xfrm flipH="1">
            <a:off x="3791415" y="4232473"/>
            <a:ext cx="840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E51C9C-F797-C75C-A00C-339E765D4CCB}"/>
              </a:ext>
            </a:extLst>
          </p:cNvPr>
          <p:cNvSpPr txBox="1"/>
          <p:nvPr/>
        </p:nvSpPr>
        <p:spPr>
          <a:xfrm>
            <a:off x="9181708" y="6380086"/>
            <a:ext cx="2780908" cy="276999"/>
          </a:xfrm>
          <a:prstGeom prst="rect">
            <a:avLst/>
          </a:prstGeom>
          <a:noFill/>
        </p:spPr>
        <p:txBody>
          <a:bodyPr wrap="square" lIns="0" tIns="0" rIns="0" bIns="0" rtlCol="0">
            <a:spAutoFit/>
          </a:bodyPr>
          <a:lstStyle/>
          <a:p>
            <a:r>
              <a:rPr lang="en-US" b="1" dirty="0">
                <a:solidFill>
                  <a:schemeClr val="bg1"/>
                </a:solidFill>
                <a:latin typeface="Segoe UI Light" panose="020B0502040204020203" pitchFamily="34" charset="0"/>
                <a:cs typeface="Segoe UI" panose="020B0502040204020203" pitchFamily="34" charset="0"/>
              </a:rPr>
              <a:t>Prepared By : </a:t>
            </a:r>
            <a:r>
              <a:rPr lang="en-US" b="1" dirty="0">
                <a:solidFill>
                  <a:schemeClr val="bg1"/>
                </a:solidFill>
                <a:latin typeface="+mj-lt"/>
                <a:cs typeface="Segoe UI" panose="020B0502040204020203" pitchFamily="34" charset="0"/>
              </a:rPr>
              <a:t>Subhamita</a:t>
            </a:r>
            <a:r>
              <a:rPr lang="en-US" b="1" dirty="0">
                <a:solidFill>
                  <a:schemeClr val="bg1"/>
                </a:solidFill>
                <a:latin typeface="Segoe UI Light" panose="020B0502040204020203" pitchFamily="34" charset="0"/>
                <a:cs typeface="Segoe UI" panose="020B0502040204020203" pitchFamily="34" charset="0"/>
              </a:rPr>
              <a:t> K</a:t>
            </a:r>
          </a:p>
        </p:txBody>
      </p:sp>
      <p:grpSp>
        <p:nvGrpSpPr>
          <p:cNvPr id="9" name="Group 8">
            <a:extLst>
              <a:ext uri="{FF2B5EF4-FFF2-40B4-BE49-F238E27FC236}">
                <a16:creationId xmlns:a16="http://schemas.microsoft.com/office/drawing/2014/main" id="{0EBAD314-2A14-2539-6369-CA1D5D304E29}"/>
              </a:ext>
            </a:extLst>
          </p:cNvPr>
          <p:cNvGrpSpPr/>
          <p:nvPr/>
        </p:nvGrpSpPr>
        <p:grpSpPr>
          <a:xfrm>
            <a:off x="1692739" y="2002629"/>
            <a:ext cx="1117368" cy="1492017"/>
            <a:chOff x="7764463" y="723900"/>
            <a:chExt cx="269875" cy="360363"/>
          </a:xfrm>
          <a:solidFill>
            <a:schemeClr val="bg1"/>
          </a:solidFill>
        </p:grpSpPr>
        <p:sp>
          <p:nvSpPr>
            <p:cNvPr id="10" name="Freeform 1542">
              <a:extLst>
                <a:ext uri="{FF2B5EF4-FFF2-40B4-BE49-F238E27FC236}">
                  <a16:creationId xmlns:a16="http://schemas.microsoft.com/office/drawing/2014/main" id="{E1EE743C-D2C2-8630-4720-CF610AE5F4F5}"/>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543">
              <a:extLst>
                <a:ext uri="{FF2B5EF4-FFF2-40B4-BE49-F238E27FC236}">
                  <a16:creationId xmlns:a16="http://schemas.microsoft.com/office/drawing/2014/main" id="{31DDC9BD-525A-6714-052C-1D588B24377F}"/>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544">
              <a:extLst>
                <a:ext uri="{FF2B5EF4-FFF2-40B4-BE49-F238E27FC236}">
                  <a16:creationId xmlns:a16="http://schemas.microsoft.com/office/drawing/2014/main" id="{5F1B7B8B-D339-349F-97A4-7EE5B3CF9C52}"/>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545">
              <a:extLst>
                <a:ext uri="{FF2B5EF4-FFF2-40B4-BE49-F238E27FC236}">
                  <a16:creationId xmlns:a16="http://schemas.microsoft.com/office/drawing/2014/main" id="{7B50F378-D2A6-FD51-9E01-823A5BAC8B59}"/>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546">
              <a:extLst>
                <a:ext uri="{FF2B5EF4-FFF2-40B4-BE49-F238E27FC236}">
                  <a16:creationId xmlns:a16="http://schemas.microsoft.com/office/drawing/2014/main" id="{EA9C458C-5193-6E77-5BDF-C5E699D83DA8}"/>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547">
              <a:extLst>
                <a:ext uri="{FF2B5EF4-FFF2-40B4-BE49-F238E27FC236}">
                  <a16:creationId xmlns:a16="http://schemas.microsoft.com/office/drawing/2014/main" id="{9D9431FB-5736-6B6B-C452-9704DE6AAEC1}"/>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48">
              <a:extLst>
                <a:ext uri="{FF2B5EF4-FFF2-40B4-BE49-F238E27FC236}">
                  <a16:creationId xmlns:a16="http://schemas.microsoft.com/office/drawing/2014/main" id="{6238D304-3EBC-C110-9285-BF3E7C1501DB}"/>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550">
              <a:extLst>
                <a:ext uri="{FF2B5EF4-FFF2-40B4-BE49-F238E27FC236}">
                  <a16:creationId xmlns:a16="http://schemas.microsoft.com/office/drawing/2014/main" id="{F548CA81-9D44-014C-0336-0A0321426E6B}"/>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551">
              <a:extLst>
                <a:ext uri="{FF2B5EF4-FFF2-40B4-BE49-F238E27FC236}">
                  <a16:creationId xmlns:a16="http://schemas.microsoft.com/office/drawing/2014/main" id="{5AE1074F-5D13-BD14-3DC6-96FC1CCE728B}"/>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552">
              <a:extLst>
                <a:ext uri="{FF2B5EF4-FFF2-40B4-BE49-F238E27FC236}">
                  <a16:creationId xmlns:a16="http://schemas.microsoft.com/office/drawing/2014/main" id="{614F24B4-75C7-B6E0-9317-7DE6336EFCB1}"/>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553">
              <a:extLst>
                <a:ext uri="{FF2B5EF4-FFF2-40B4-BE49-F238E27FC236}">
                  <a16:creationId xmlns:a16="http://schemas.microsoft.com/office/drawing/2014/main" id="{6FBEEE7E-ADC3-47BC-CC16-C71CAFF4B610}"/>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6918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A0B010-39AA-E1D3-0880-BA9A1E72CA5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627" b="1197"/>
          <a:stretch/>
        </p:blipFill>
        <p:spPr>
          <a:xfrm>
            <a:off x="533400" y="0"/>
            <a:ext cx="3921760" cy="5969000"/>
          </a:xfrm>
          <a:custGeom>
            <a:avLst/>
            <a:gdLst>
              <a:gd name="connsiteX0" fmla="*/ 0 w 3921760"/>
              <a:gd name="connsiteY0" fmla="*/ 0 h 5969000"/>
              <a:gd name="connsiteX1" fmla="*/ 3921760 w 3921760"/>
              <a:gd name="connsiteY1" fmla="*/ 0 h 5969000"/>
              <a:gd name="connsiteX2" fmla="*/ 3921760 w 3921760"/>
              <a:gd name="connsiteY2" fmla="*/ 5638200 h 5969000"/>
              <a:gd name="connsiteX3" fmla="*/ 3590960 w 3921760"/>
              <a:gd name="connsiteY3" fmla="*/ 5969000 h 5969000"/>
              <a:gd name="connsiteX4" fmla="*/ 330800 w 3921760"/>
              <a:gd name="connsiteY4" fmla="*/ 5969000 h 5969000"/>
              <a:gd name="connsiteX5" fmla="*/ 0 w 3921760"/>
              <a:gd name="connsiteY5" fmla="*/ 5638200 h 59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760" h="5969000">
                <a:moveTo>
                  <a:pt x="0" y="0"/>
                </a:moveTo>
                <a:lnTo>
                  <a:pt x="3921760" y="0"/>
                </a:lnTo>
                <a:lnTo>
                  <a:pt x="3921760" y="5638200"/>
                </a:lnTo>
                <a:cubicBezTo>
                  <a:pt x="3921760" y="5820896"/>
                  <a:pt x="3773656" y="5969000"/>
                  <a:pt x="3590960" y="5969000"/>
                </a:cubicBezTo>
                <a:lnTo>
                  <a:pt x="330800" y="5969000"/>
                </a:lnTo>
                <a:cubicBezTo>
                  <a:pt x="148104" y="5969000"/>
                  <a:pt x="0" y="5820896"/>
                  <a:pt x="0" y="5638200"/>
                </a:cubicBezTo>
                <a:close/>
              </a:path>
            </a:pathLst>
          </a:custGeom>
        </p:spPr>
      </p:pic>
      <p:sp>
        <p:nvSpPr>
          <p:cNvPr id="3" name="Freeform 34">
            <a:extLst>
              <a:ext uri="{FF2B5EF4-FFF2-40B4-BE49-F238E27FC236}">
                <a16:creationId xmlns:a16="http://schemas.microsoft.com/office/drawing/2014/main" id="{AFADA626-4A58-EF64-0D17-50D456B76A25}"/>
              </a:ext>
            </a:extLst>
          </p:cNvPr>
          <p:cNvSpPr/>
          <p:nvPr/>
        </p:nvSpPr>
        <p:spPr>
          <a:xfrm>
            <a:off x="533400" y="0"/>
            <a:ext cx="3921760" cy="5969000"/>
          </a:xfrm>
          <a:custGeom>
            <a:avLst/>
            <a:gdLst>
              <a:gd name="connsiteX0" fmla="*/ 0 w 3921760"/>
              <a:gd name="connsiteY0" fmla="*/ 0 h 5969000"/>
              <a:gd name="connsiteX1" fmla="*/ 3921760 w 3921760"/>
              <a:gd name="connsiteY1" fmla="*/ 0 h 5969000"/>
              <a:gd name="connsiteX2" fmla="*/ 3921760 w 3921760"/>
              <a:gd name="connsiteY2" fmla="*/ 5638200 h 5969000"/>
              <a:gd name="connsiteX3" fmla="*/ 3590960 w 3921760"/>
              <a:gd name="connsiteY3" fmla="*/ 5969000 h 5969000"/>
              <a:gd name="connsiteX4" fmla="*/ 330800 w 3921760"/>
              <a:gd name="connsiteY4" fmla="*/ 5969000 h 5969000"/>
              <a:gd name="connsiteX5" fmla="*/ 0 w 3921760"/>
              <a:gd name="connsiteY5" fmla="*/ 5638200 h 59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760" h="5969000">
                <a:moveTo>
                  <a:pt x="0" y="0"/>
                </a:moveTo>
                <a:lnTo>
                  <a:pt x="3921760" y="0"/>
                </a:lnTo>
                <a:lnTo>
                  <a:pt x="3921760" y="5638200"/>
                </a:lnTo>
                <a:cubicBezTo>
                  <a:pt x="3921760" y="5820896"/>
                  <a:pt x="3773656" y="5969000"/>
                  <a:pt x="3590960" y="5969000"/>
                </a:cubicBezTo>
                <a:lnTo>
                  <a:pt x="330800" y="5969000"/>
                </a:lnTo>
                <a:cubicBezTo>
                  <a:pt x="148104" y="5969000"/>
                  <a:pt x="0" y="5820896"/>
                  <a:pt x="0" y="5638200"/>
                </a:cubicBezTo>
                <a:close/>
              </a:path>
            </a:pathLst>
          </a:cu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5B661E-7205-4ABE-FF03-C8DA4CE6FBCA}"/>
              </a:ext>
            </a:extLst>
          </p:cNvPr>
          <p:cNvSpPr txBox="1">
            <a:spLocks/>
          </p:cNvSpPr>
          <p:nvPr/>
        </p:nvSpPr>
        <p:spPr>
          <a:xfrm>
            <a:off x="769257" y="629301"/>
            <a:ext cx="10653486" cy="290849"/>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solidFill>
                  <a:schemeClr val="bg1"/>
                </a:solidFill>
              </a:rPr>
              <a:t>INTRODUCTION</a:t>
            </a:r>
          </a:p>
        </p:txBody>
      </p:sp>
      <p:sp>
        <p:nvSpPr>
          <p:cNvPr id="5" name="Rounded Rectangle 2">
            <a:extLst>
              <a:ext uri="{FF2B5EF4-FFF2-40B4-BE49-F238E27FC236}">
                <a16:creationId xmlns:a16="http://schemas.microsoft.com/office/drawing/2014/main" id="{3010F747-10DA-AB9C-EE21-B9BA7ABF44CA}"/>
              </a:ext>
            </a:extLst>
          </p:cNvPr>
          <p:cNvSpPr/>
          <p:nvPr/>
        </p:nvSpPr>
        <p:spPr>
          <a:xfrm>
            <a:off x="3378711" y="1547250"/>
            <a:ext cx="6351069" cy="4445958"/>
          </a:xfrm>
          <a:prstGeom prst="roundRect">
            <a:avLst>
              <a:gd name="adj" fmla="val 7072"/>
            </a:avLst>
          </a:prstGeom>
          <a:gradFill flip="none" rotWithShape="1">
            <a:gsLst>
              <a:gs pos="0">
                <a:schemeClr val="tx1">
                  <a:lumMod val="50000"/>
                  <a:lumOff val="50000"/>
                </a:schemeClr>
              </a:gs>
              <a:gs pos="48000">
                <a:schemeClr val="tx1">
                  <a:lumMod val="65000"/>
                  <a:lumOff val="35000"/>
                </a:schemeClr>
              </a:gs>
              <a:gs pos="100000">
                <a:schemeClr val="tx1">
                  <a:lumMod val="75000"/>
                  <a:lumOff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5C296808-77FB-CD44-4B94-13C508D7FE0D}"/>
              </a:ext>
            </a:extLst>
          </p:cNvPr>
          <p:cNvGrpSpPr/>
          <p:nvPr/>
        </p:nvGrpSpPr>
        <p:grpSpPr>
          <a:xfrm>
            <a:off x="1156005" y="2277579"/>
            <a:ext cx="1153242" cy="1163874"/>
            <a:chOff x="2684463" y="3619500"/>
            <a:chExt cx="344487" cy="347663"/>
          </a:xfrm>
        </p:grpSpPr>
        <p:sp>
          <p:nvSpPr>
            <p:cNvPr id="7" name="Rectangle 6">
              <a:extLst>
                <a:ext uri="{FF2B5EF4-FFF2-40B4-BE49-F238E27FC236}">
                  <a16:creationId xmlns:a16="http://schemas.microsoft.com/office/drawing/2014/main" id="{4CAB0DFE-6772-6B20-40F6-CCF1E0365AA9}"/>
                </a:ext>
              </a:extLst>
            </p:cNvPr>
            <p:cNvSpPr>
              <a:spLocks noChangeArrowheads="1"/>
            </p:cNvSpPr>
            <p:nvPr/>
          </p:nvSpPr>
          <p:spPr bwMode="auto">
            <a:xfrm>
              <a:off x="2728913" y="3709988"/>
              <a:ext cx="180975" cy="257175"/>
            </a:xfrm>
            <a:prstGeom prst="rect">
              <a:avLst/>
            </a:pr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40">
              <a:extLst>
                <a:ext uri="{FF2B5EF4-FFF2-40B4-BE49-F238E27FC236}">
                  <a16:creationId xmlns:a16="http://schemas.microsoft.com/office/drawing/2014/main" id="{21314DF1-415C-1147-3E7C-4CBA495C7468}"/>
                </a:ext>
              </a:extLst>
            </p:cNvPr>
            <p:cNvSpPr>
              <a:spLocks/>
            </p:cNvSpPr>
            <p:nvPr/>
          </p:nvSpPr>
          <p:spPr bwMode="auto">
            <a:xfrm>
              <a:off x="2684463" y="3619500"/>
              <a:ext cx="90488" cy="241300"/>
            </a:xfrm>
            <a:custGeom>
              <a:avLst/>
              <a:gdLst>
                <a:gd name="T0" fmla="*/ 12 w 24"/>
                <a:gd name="T1" fmla="*/ 64 h 64"/>
                <a:gd name="T2" fmla="*/ 0 w 24"/>
                <a:gd name="T3" fmla="*/ 64 h 64"/>
                <a:gd name="T4" fmla="*/ 0 w 24"/>
                <a:gd name="T5" fmla="*/ 12 h 64"/>
                <a:gd name="T6" fmla="*/ 12 w 24"/>
                <a:gd name="T7" fmla="*/ 0 h 64"/>
                <a:gd name="T8" fmla="*/ 24 w 24"/>
                <a:gd name="T9" fmla="*/ 12 h 64"/>
                <a:gd name="T10" fmla="*/ 12 w 24"/>
                <a:gd name="T11" fmla="*/ 24 h 64"/>
                <a:gd name="T12" fmla="*/ 12 w 24"/>
                <a:gd name="T13" fmla="*/ 16 h 64"/>
                <a:gd name="T14" fmla="*/ 23 w 24"/>
                <a:gd name="T15" fmla="*/ 1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4">
                  <a:moveTo>
                    <a:pt x="12" y="64"/>
                  </a:moveTo>
                  <a:cubicBezTo>
                    <a:pt x="0" y="64"/>
                    <a:pt x="0" y="64"/>
                    <a:pt x="0" y="64"/>
                  </a:cubicBezTo>
                  <a:cubicBezTo>
                    <a:pt x="0" y="12"/>
                    <a:pt x="0" y="12"/>
                    <a:pt x="0" y="12"/>
                  </a:cubicBezTo>
                  <a:cubicBezTo>
                    <a:pt x="0" y="5"/>
                    <a:pt x="5" y="0"/>
                    <a:pt x="12" y="0"/>
                  </a:cubicBezTo>
                  <a:cubicBezTo>
                    <a:pt x="19" y="0"/>
                    <a:pt x="24" y="5"/>
                    <a:pt x="24" y="12"/>
                  </a:cubicBezTo>
                  <a:cubicBezTo>
                    <a:pt x="24" y="19"/>
                    <a:pt x="19" y="24"/>
                    <a:pt x="12" y="24"/>
                  </a:cubicBezTo>
                  <a:cubicBezTo>
                    <a:pt x="12" y="16"/>
                    <a:pt x="12" y="16"/>
                    <a:pt x="12" y="16"/>
                  </a:cubicBezTo>
                  <a:cubicBezTo>
                    <a:pt x="23" y="16"/>
                    <a:pt x="23" y="16"/>
                    <a:pt x="23" y="16"/>
                  </a:cubicBezTo>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41">
              <a:extLst>
                <a:ext uri="{FF2B5EF4-FFF2-40B4-BE49-F238E27FC236}">
                  <a16:creationId xmlns:a16="http://schemas.microsoft.com/office/drawing/2014/main" id="{3993AC30-B95D-2604-7BE4-F97A7CF904C1}"/>
                </a:ext>
              </a:extLst>
            </p:cNvPr>
            <p:cNvSpPr>
              <a:spLocks/>
            </p:cNvSpPr>
            <p:nvPr/>
          </p:nvSpPr>
          <p:spPr bwMode="auto">
            <a:xfrm>
              <a:off x="2728913" y="3619500"/>
              <a:ext cx="225425" cy="90488"/>
            </a:xfrm>
            <a:custGeom>
              <a:avLst/>
              <a:gdLst>
                <a:gd name="T0" fmla="*/ 48 w 60"/>
                <a:gd name="T1" fmla="*/ 24 h 24"/>
                <a:gd name="T2" fmla="*/ 60 w 60"/>
                <a:gd name="T3" fmla="*/ 12 h 24"/>
                <a:gd name="T4" fmla="*/ 48 w 60"/>
                <a:gd name="T5" fmla="*/ 0 h 24"/>
                <a:gd name="T6" fmla="*/ 0 w 60"/>
                <a:gd name="T7" fmla="*/ 0 h 24"/>
              </a:gdLst>
              <a:ahLst/>
              <a:cxnLst>
                <a:cxn ang="0">
                  <a:pos x="T0" y="T1"/>
                </a:cxn>
                <a:cxn ang="0">
                  <a:pos x="T2" y="T3"/>
                </a:cxn>
                <a:cxn ang="0">
                  <a:pos x="T4" y="T5"/>
                </a:cxn>
                <a:cxn ang="0">
                  <a:pos x="T6" y="T7"/>
                </a:cxn>
              </a:cxnLst>
              <a:rect l="0" t="0" r="r" b="b"/>
              <a:pathLst>
                <a:path w="60" h="24">
                  <a:moveTo>
                    <a:pt x="48" y="24"/>
                  </a:moveTo>
                  <a:cubicBezTo>
                    <a:pt x="55" y="24"/>
                    <a:pt x="60" y="19"/>
                    <a:pt x="60" y="12"/>
                  </a:cubicBezTo>
                  <a:cubicBezTo>
                    <a:pt x="60" y="5"/>
                    <a:pt x="55" y="0"/>
                    <a:pt x="48" y="0"/>
                  </a:cubicBezTo>
                  <a:cubicBezTo>
                    <a:pt x="0" y="0"/>
                    <a:pt x="0" y="0"/>
                    <a:pt x="0" y="0"/>
                  </a:cubicBezTo>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Line 8">
              <a:extLst>
                <a:ext uri="{FF2B5EF4-FFF2-40B4-BE49-F238E27FC236}">
                  <a16:creationId xmlns:a16="http://schemas.microsoft.com/office/drawing/2014/main" id="{AEA117CC-6F89-D3A2-09AB-9DCD9BA103B7}"/>
                </a:ext>
              </a:extLst>
            </p:cNvPr>
            <p:cNvSpPr>
              <a:spLocks noChangeShapeType="1"/>
            </p:cNvSpPr>
            <p:nvPr/>
          </p:nvSpPr>
          <p:spPr bwMode="auto">
            <a:xfrm>
              <a:off x="2819400" y="3770313"/>
              <a:ext cx="60325" cy="0"/>
            </a:xfrm>
            <a:prstGeom prst="line">
              <a:avLst/>
            </a:prstGeom>
            <a:noFill/>
            <a:ln w="412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9">
              <a:extLst>
                <a:ext uri="{FF2B5EF4-FFF2-40B4-BE49-F238E27FC236}">
                  <a16:creationId xmlns:a16="http://schemas.microsoft.com/office/drawing/2014/main" id="{0CAE7373-B1C8-F7A5-E202-56ACBB39531A}"/>
                </a:ext>
              </a:extLst>
            </p:cNvPr>
            <p:cNvSpPr>
              <a:spLocks noChangeShapeType="1"/>
            </p:cNvSpPr>
            <p:nvPr/>
          </p:nvSpPr>
          <p:spPr bwMode="auto">
            <a:xfrm>
              <a:off x="2819400" y="3830638"/>
              <a:ext cx="60325" cy="0"/>
            </a:xfrm>
            <a:prstGeom prst="line">
              <a:avLst/>
            </a:prstGeom>
            <a:noFill/>
            <a:ln w="412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10">
              <a:extLst>
                <a:ext uri="{FF2B5EF4-FFF2-40B4-BE49-F238E27FC236}">
                  <a16:creationId xmlns:a16="http://schemas.microsoft.com/office/drawing/2014/main" id="{691EF52E-5306-3DC9-AD17-F02A807F5C89}"/>
                </a:ext>
              </a:extLst>
            </p:cNvPr>
            <p:cNvSpPr>
              <a:spLocks noChangeShapeType="1"/>
            </p:cNvSpPr>
            <p:nvPr/>
          </p:nvSpPr>
          <p:spPr bwMode="auto">
            <a:xfrm>
              <a:off x="2819400" y="3892550"/>
              <a:ext cx="60325" cy="0"/>
            </a:xfrm>
            <a:prstGeom prst="line">
              <a:avLst/>
            </a:prstGeom>
            <a:noFill/>
            <a:ln w="412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45">
              <a:extLst>
                <a:ext uri="{FF2B5EF4-FFF2-40B4-BE49-F238E27FC236}">
                  <a16:creationId xmlns:a16="http://schemas.microsoft.com/office/drawing/2014/main" id="{3FE260BE-6EF2-34C3-5FFD-2033EB87772C}"/>
                </a:ext>
              </a:extLst>
            </p:cNvPr>
            <p:cNvSpPr>
              <a:spLocks/>
            </p:cNvSpPr>
            <p:nvPr/>
          </p:nvSpPr>
          <p:spPr bwMode="auto">
            <a:xfrm>
              <a:off x="2759075" y="3740150"/>
              <a:ext cx="38100" cy="30163"/>
            </a:xfrm>
            <a:custGeom>
              <a:avLst/>
              <a:gdLst>
                <a:gd name="T0" fmla="*/ 0 w 24"/>
                <a:gd name="T1" fmla="*/ 14 h 19"/>
                <a:gd name="T2" fmla="*/ 5 w 24"/>
                <a:gd name="T3" fmla="*/ 19 h 19"/>
                <a:gd name="T4" fmla="*/ 24 w 24"/>
                <a:gd name="T5" fmla="*/ 0 h 19"/>
              </a:gdLst>
              <a:ahLst/>
              <a:cxnLst>
                <a:cxn ang="0">
                  <a:pos x="T0" y="T1"/>
                </a:cxn>
                <a:cxn ang="0">
                  <a:pos x="T2" y="T3"/>
                </a:cxn>
                <a:cxn ang="0">
                  <a:pos x="T4" y="T5"/>
                </a:cxn>
              </a:cxnLst>
              <a:rect l="0" t="0" r="r" b="b"/>
              <a:pathLst>
                <a:path w="24" h="19">
                  <a:moveTo>
                    <a:pt x="0" y="14"/>
                  </a:moveTo>
                  <a:lnTo>
                    <a:pt x="5" y="19"/>
                  </a:lnTo>
                  <a:lnTo>
                    <a:pt x="24" y="0"/>
                  </a:lnTo>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46">
              <a:extLst>
                <a:ext uri="{FF2B5EF4-FFF2-40B4-BE49-F238E27FC236}">
                  <a16:creationId xmlns:a16="http://schemas.microsoft.com/office/drawing/2014/main" id="{FEAE3923-8D1E-AE8A-B4EB-5974982062B5}"/>
                </a:ext>
              </a:extLst>
            </p:cNvPr>
            <p:cNvSpPr>
              <a:spLocks/>
            </p:cNvSpPr>
            <p:nvPr/>
          </p:nvSpPr>
          <p:spPr bwMode="auto">
            <a:xfrm>
              <a:off x="2759075" y="3800475"/>
              <a:ext cx="38100" cy="30163"/>
            </a:xfrm>
            <a:custGeom>
              <a:avLst/>
              <a:gdLst>
                <a:gd name="T0" fmla="*/ 0 w 24"/>
                <a:gd name="T1" fmla="*/ 15 h 19"/>
                <a:gd name="T2" fmla="*/ 5 w 24"/>
                <a:gd name="T3" fmla="*/ 19 h 19"/>
                <a:gd name="T4" fmla="*/ 24 w 24"/>
                <a:gd name="T5" fmla="*/ 0 h 19"/>
              </a:gdLst>
              <a:ahLst/>
              <a:cxnLst>
                <a:cxn ang="0">
                  <a:pos x="T0" y="T1"/>
                </a:cxn>
                <a:cxn ang="0">
                  <a:pos x="T2" y="T3"/>
                </a:cxn>
                <a:cxn ang="0">
                  <a:pos x="T4" y="T5"/>
                </a:cxn>
              </a:cxnLst>
              <a:rect l="0" t="0" r="r" b="b"/>
              <a:pathLst>
                <a:path w="24" h="19">
                  <a:moveTo>
                    <a:pt x="0" y="15"/>
                  </a:moveTo>
                  <a:lnTo>
                    <a:pt x="5" y="19"/>
                  </a:lnTo>
                  <a:lnTo>
                    <a:pt x="24" y="0"/>
                  </a:lnTo>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47">
              <a:extLst>
                <a:ext uri="{FF2B5EF4-FFF2-40B4-BE49-F238E27FC236}">
                  <a16:creationId xmlns:a16="http://schemas.microsoft.com/office/drawing/2014/main" id="{79B66C89-17B7-B8DA-4F64-6B57DF522294}"/>
                </a:ext>
              </a:extLst>
            </p:cNvPr>
            <p:cNvSpPr>
              <a:spLocks/>
            </p:cNvSpPr>
            <p:nvPr/>
          </p:nvSpPr>
          <p:spPr bwMode="auto">
            <a:xfrm>
              <a:off x="2984500" y="3702050"/>
              <a:ext cx="44450" cy="265113"/>
            </a:xfrm>
            <a:custGeom>
              <a:avLst/>
              <a:gdLst>
                <a:gd name="T0" fmla="*/ 12 w 12"/>
                <a:gd name="T1" fmla="*/ 64 h 70"/>
                <a:gd name="T2" fmla="*/ 6 w 12"/>
                <a:gd name="T3" fmla="*/ 70 h 70"/>
                <a:gd name="T4" fmla="*/ 0 w 12"/>
                <a:gd name="T5" fmla="*/ 64 h 70"/>
                <a:gd name="T6" fmla="*/ 0 w 12"/>
                <a:gd name="T7" fmla="*/ 6 h 70"/>
                <a:gd name="T8" fmla="*/ 6 w 12"/>
                <a:gd name="T9" fmla="*/ 0 h 70"/>
                <a:gd name="T10" fmla="*/ 12 w 12"/>
                <a:gd name="T11" fmla="*/ 6 h 70"/>
                <a:gd name="T12" fmla="*/ 12 w 12"/>
                <a:gd name="T13" fmla="*/ 64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12" y="64"/>
                  </a:moveTo>
                  <a:cubicBezTo>
                    <a:pt x="12" y="67"/>
                    <a:pt x="9" y="70"/>
                    <a:pt x="6" y="70"/>
                  </a:cubicBezTo>
                  <a:cubicBezTo>
                    <a:pt x="3" y="70"/>
                    <a:pt x="0" y="67"/>
                    <a:pt x="0" y="64"/>
                  </a:cubicBezTo>
                  <a:cubicBezTo>
                    <a:pt x="0" y="6"/>
                    <a:pt x="0" y="6"/>
                    <a:pt x="0" y="6"/>
                  </a:cubicBezTo>
                  <a:cubicBezTo>
                    <a:pt x="0" y="3"/>
                    <a:pt x="3" y="0"/>
                    <a:pt x="6" y="0"/>
                  </a:cubicBezTo>
                  <a:cubicBezTo>
                    <a:pt x="9" y="0"/>
                    <a:pt x="12" y="3"/>
                    <a:pt x="12" y="6"/>
                  </a:cubicBezTo>
                  <a:lnTo>
                    <a:pt x="12" y="64"/>
                  </a:lnTo>
                  <a:close/>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Line 14">
              <a:extLst>
                <a:ext uri="{FF2B5EF4-FFF2-40B4-BE49-F238E27FC236}">
                  <a16:creationId xmlns:a16="http://schemas.microsoft.com/office/drawing/2014/main" id="{9474A4CC-3CD2-17A4-4AA9-21C71084D326}"/>
                </a:ext>
              </a:extLst>
            </p:cNvPr>
            <p:cNvSpPr>
              <a:spLocks noChangeShapeType="1"/>
            </p:cNvSpPr>
            <p:nvPr/>
          </p:nvSpPr>
          <p:spPr bwMode="auto">
            <a:xfrm>
              <a:off x="2984500" y="3937000"/>
              <a:ext cx="44450" cy="0"/>
            </a:xfrm>
            <a:prstGeom prst="line">
              <a:avLst/>
            </a:prstGeom>
            <a:noFill/>
            <a:ln w="412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Line 15">
              <a:extLst>
                <a:ext uri="{FF2B5EF4-FFF2-40B4-BE49-F238E27FC236}">
                  <a16:creationId xmlns:a16="http://schemas.microsoft.com/office/drawing/2014/main" id="{6DDB0DB5-7BEE-1FB6-FE58-78514D0D1A0D}"/>
                </a:ext>
              </a:extLst>
            </p:cNvPr>
            <p:cNvSpPr>
              <a:spLocks noChangeShapeType="1"/>
            </p:cNvSpPr>
            <p:nvPr/>
          </p:nvSpPr>
          <p:spPr bwMode="auto">
            <a:xfrm>
              <a:off x="2984500" y="3830638"/>
              <a:ext cx="44450" cy="0"/>
            </a:xfrm>
            <a:prstGeom prst="line">
              <a:avLst/>
            </a:prstGeom>
            <a:noFill/>
            <a:ln w="412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50">
              <a:extLst>
                <a:ext uri="{FF2B5EF4-FFF2-40B4-BE49-F238E27FC236}">
                  <a16:creationId xmlns:a16="http://schemas.microsoft.com/office/drawing/2014/main" id="{D8D3679B-A01C-1CEA-F199-7E2DDAC2A9BD}"/>
                </a:ext>
              </a:extLst>
            </p:cNvPr>
            <p:cNvSpPr>
              <a:spLocks/>
            </p:cNvSpPr>
            <p:nvPr/>
          </p:nvSpPr>
          <p:spPr bwMode="auto">
            <a:xfrm>
              <a:off x="2954338" y="3717925"/>
              <a:ext cx="30163" cy="136525"/>
            </a:xfrm>
            <a:custGeom>
              <a:avLst/>
              <a:gdLst>
                <a:gd name="T0" fmla="*/ 0 w 8"/>
                <a:gd name="T1" fmla="*/ 36 h 36"/>
                <a:gd name="T2" fmla="*/ 0 w 8"/>
                <a:gd name="T3" fmla="*/ 6 h 36"/>
                <a:gd name="T4" fmla="*/ 6 w 8"/>
                <a:gd name="T5" fmla="*/ 0 h 36"/>
                <a:gd name="T6" fmla="*/ 8 w 8"/>
                <a:gd name="T7" fmla="*/ 0 h 36"/>
              </a:gdLst>
              <a:ahLst/>
              <a:cxnLst>
                <a:cxn ang="0">
                  <a:pos x="T0" y="T1"/>
                </a:cxn>
                <a:cxn ang="0">
                  <a:pos x="T2" y="T3"/>
                </a:cxn>
                <a:cxn ang="0">
                  <a:pos x="T4" y="T5"/>
                </a:cxn>
                <a:cxn ang="0">
                  <a:pos x="T6" y="T7"/>
                </a:cxn>
              </a:cxnLst>
              <a:rect l="0" t="0" r="r" b="b"/>
              <a:pathLst>
                <a:path w="8" h="36">
                  <a:moveTo>
                    <a:pt x="0" y="36"/>
                  </a:moveTo>
                  <a:cubicBezTo>
                    <a:pt x="0" y="6"/>
                    <a:pt x="0" y="6"/>
                    <a:pt x="0" y="6"/>
                  </a:cubicBezTo>
                  <a:cubicBezTo>
                    <a:pt x="0" y="3"/>
                    <a:pt x="3" y="0"/>
                    <a:pt x="6" y="0"/>
                  </a:cubicBezTo>
                  <a:cubicBezTo>
                    <a:pt x="8" y="0"/>
                    <a:pt x="8" y="0"/>
                    <a:pt x="8" y="0"/>
                  </a:cubicBezTo>
                </a:path>
              </a:pathLst>
            </a:custGeom>
            <a:noFill/>
            <a:ln w="412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Title 1">
            <a:extLst>
              <a:ext uri="{FF2B5EF4-FFF2-40B4-BE49-F238E27FC236}">
                <a16:creationId xmlns:a16="http://schemas.microsoft.com/office/drawing/2014/main" id="{0F596524-4511-626A-CFE3-5832874D994B}"/>
              </a:ext>
            </a:extLst>
          </p:cNvPr>
          <p:cNvSpPr txBox="1">
            <a:spLocks/>
          </p:cNvSpPr>
          <p:nvPr/>
        </p:nvSpPr>
        <p:spPr>
          <a:xfrm>
            <a:off x="3773693" y="2013402"/>
            <a:ext cx="2398275" cy="2492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IN" sz="1800" dirty="0">
                <a:solidFill>
                  <a:schemeClr val="bg1"/>
                </a:solidFill>
                <a:latin typeface="+mj-lt"/>
              </a:rPr>
              <a:t>Problem Statement</a:t>
            </a:r>
            <a:endParaRPr lang="en-US" sz="1800" dirty="0">
              <a:solidFill>
                <a:schemeClr val="bg1"/>
              </a:solidFill>
              <a:latin typeface="+mj-lt"/>
            </a:endParaRPr>
          </a:p>
        </p:txBody>
      </p:sp>
      <p:sp>
        <p:nvSpPr>
          <p:cNvPr id="20" name="Title 1">
            <a:extLst>
              <a:ext uri="{FF2B5EF4-FFF2-40B4-BE49-F238E27FC236}">
                <a16:creationId xmlns:a16="http://schemas.microsoft.com/office/drawing/2014/main" id="{E992F33F-2A18-4311-F5C3-E3A59B23FB49}"/>
              </a:ext>
            </a:extLst>
          </p:cNvPr>
          <p:cNvSpPr txBox="1">
            <a:spLocks/>
          </p:cNvSpPr>
          <p:nvPr/>
        </p:nvSpPr>
        <p:spPr>
          <a:xfrm>
            <a:off x="3864455" y="3114632"/>
            <a:ext cx="2307513" cy="2492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IN" sz="1800" dirty="0">
                <a:solidFill>
                  <a:schemeClr val="bg1"/>
                </a:solidFill>
                <a:latin typeface="+mj-lt"/>
              </a:rPr>
              <a:t>Contents</a:t>
            </a:r>
            <a:r>
              <a:rPr lang="en-IN" sz="1600" dirty="0">
                <a:solidFill>
                  <a:schemeClr val="bg1"/>
                </a:solidFill>
                <a:latin typeface="+mn-lt"/>
              </a:rPr>
              <a:t> of the Report</a:t>
            </a:r>
            <a:endParaRPr lang="en-US" sz="1600" dirty="0">
              <a:solidFill>
                <a:schemeClr val="bg1"/>
              </a:solidFill>
              <a:latin typeface="+mn-lt"/>
            </a:endParaRPr>
          </a:p>
        </p:txBody>
      </p:sp>
      <p:sp>
        <p:nvSpPr>
          <p:cNvPr id="22" name="Title 1">
            <a:extLst>
              <a:ext uri="{FF2B5EF4-FFF2-40B4-BE49-F238E27FC236}">
                <a16:creationId xmlns:a16="http://schemas.microsoft.com/office/drawing/2014/main" id="{C6A1F3BC-99ED-8902-3D61-D0A36A660C48}"/>
              </a:ext>
            </a:extLst>
          </p:cNvPr>
          <p:cNvSpPr txBox="1">
            <a:spLocks/>
          </p:cNvSpPr>
          <p:nvPr/>
        </p:nvSpPr>
        <p:spPr>
          <a:xfrm>
            <a:off x="3773693" y="4461669"/>
            <a:ext cx="2398275" cy="2492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US" sz="1800" dirty="0">
                <a:solidFill>
                  <a:schemeClr val="bg1"/>
                </a:solidFill>
                <a:latin typeface="+mj-lt"/>
              </a:rPr>
              <a:t>Objective</a:t>
            </a:r>
          </a:p>
        </p:txBody>
      </p:sp>
      <p:sp>
        <p:nvSpPr>
          <p:cNvPr id="24" name="Freeform 112">
            <a:extLst>
              <a:ext uri="{FF2B5EF4-FFF2-40B4-BE49-F238E27FC236}">
                <a16:creationId xmlns:a16="http://schemas.microsoft.com/office/drawing/2014/main" id="{CD068E9B-3281-B69E-F565-65BB76BDB72D}"/>
              </a:ext>
            </a:extLst>
          </p:cNvPr>
          <p:cNvSpPr/>
          <p:nvPr/>
        </p:nvSpPr>
        <p:spPr>
          <a:xfrm>
            <a:off x="6705600" y="1523042"/>
            <a:ext cx="5486400" cy="4445958"/>
          </a:xfrm>
          <a:custGeom>
            <a:avLst/>
            <a:gdLst>
              <a:gd name="connsiteX0" fmla="*/ 314418 w 5486400"/>
              <a:gd name="connsiteY0" fmla="*/ 0 h 4445958"/>
              <a:gd name="connsiteX1" fmla="*/ 5486400 w 5486400"/>
              <a:gd name="connsiteY1" fmla="*/ 0 h 4445958"/>
              <a:gd name="connsiteX2" fmla="*/ 5486400 w 5486400"/>
              <a:gd name="connsiteY2" fmla="*/ 4445958 h 4445958"/>
              <a:gd name="connsiteX3" fmla="*/ 314418 w 5486400"/>
              <a:gd name="connsiteY3" fmla="*/ 4445958 h 4445958"/>
              <a:gd name="connsiteX4" fmla="*/ 0 w 5486400"/>
              <a:gd name="connsiteY4" fmla="*/ 4131540 h 4445958"/>
              <a:gd name="connsiteX5" fmla="*/ 0 w 5486400"/>
              <a:gd name="connsiteY5" fmla="*/ 314418 h 4445958"/>
              <a:gd name="connsiteX6" fmla="*/ 314418 w 5486400"/>
              <a:gd name="connsiteY6" fmla="*/ 0 h 444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0" h="4445958">
                <a:moveTo>
                  <a:pt x="314418" y="0"/>
                </a:moveTo>
                <a:lnTo>
                  <a:pt x="5486400" y="0"/>
                </a:lnTo>
                <a:lnTo>
                  <a:pt x="5486400" y="4445958"/>
                </a:lnTo>
                <a:lnTo>
                  <a:pt x="314418" y="4445958"/>
                </a:lnTo>
                <a:cubicBezTo>
                  <a:pt x="140770" y="4445958"/>
                  <a:pt x="0" y="4305188"/>
                  <a:pt x="0" y="4131540"/>
                </a:cubicBezTo>
                <a:lnTo>
                  <a:pt x="0" y="314418"/>
                </a:lnTo>
                <a:cubicBezTo>
                  <a:pt x="0" y="140770"/>
                  <a:pt x="140770" y="0"/>
                  <a:pt x="314418" y="0"/>
                </a:cubicBezTo>
                <a:close/>
              </a:path>
            </a:pathLst>
          </a:cu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AB58CCAE-D35D-29A0-6A94-AF18E2C51233}"/>
              </a:ext>
            </a:extLst>
          </p:cNvPr>
          <p:cNvGrpSpPr/>
          <p:nvPr/>
        </p:nvGrpSpPr>
        <p:grpSpPr>
          <a:xfrm>
            <a:off x="6461760" y="1894212"/>
            <a:ext cx="487680" cy="487680"/>
            <a:chOff x="6461760" y="1894212"/>
            <a:chExt cx="487680" cy="487680"/>
          </a:xfrm>
        </p:grpSpPr>
        <p:sp>
          <p:nvSpPr>
            <p:cNvPr id="25" name="Oval 24">
              <a:extLst>
                <a:ext uri="{FF2B5EF4-FFF2-40B4-BE49-F238E27FC236}">
                  <a16:creationId xmlns:a16="http://schemas.microsoft.com/office/drawing/2014/main" id="{4BC66D00-0159-6ECC-BCF1-83E2218C96FD}"/>
                </a:ext>
              </a:extLst>
            </p:cNvPr>
            <p:cNvSpPr/>
            <p:nvPr/>
          </p:nvSpPr>
          <p:spPr>
            <a:xfrm>
              <a:off x="6461760" y="1894212"/>
              <a:ext cx="487680" cy="487680"/>
            </a:xfrm>
            <a:prstGeom prst="ellipse">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824CC5C6-FA8B-2E30-2D4D-DF77D88D3D08}"/>
                </a:ext>
              </a:extLst>
            </p:cNvPr>
            <p:cNvSpPr txBox="1">
              <a:spLocks/>
            </p:cNvSpPr>
            <p:nvPr/>
          </p:nvSpPr>
          <p:spPr>
            <a:xfrm>
              <a:off x="6534960" y="1971852"/>
              <a:ext cx="341280" cy="3323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US" sz="2400" i="1" dirty="0">
                  <a:solidFill>
                    <a:schemeClr val="bg1"/>
                  </a:solidFill>
                  <a:latin typeface="Georgia" panose="02040502050405020303" pitchFamily="18" charset="0"/>
                </a:rPr>
                <a:t>1</a:t>
              </a:r>
            </a:p>
          </p:txBody>
        </p:sp>
      </p:grpSp>
      <p:sp>
        <p:nvSpPr>
          <p:cNvPr id="27" name="Rectangle 26">
            <a:extLst>
              <a:ext uri="{FF2B5EF4-FFF2-40B4-BE49-F238E27FC236}">
                <a16:creationId xmlns:a16="http://schemas.microsoft.com/office/drawing/2014/main" id="{B230F16D-4037-D8C1-60C0-F4A2CC949FBA}"/>
              </a:ext>
            </a:extLst>
          </p:cNvPr>
          <p:cNvSpPr/>
          <p:nvPr/>
        </p:nvSpPr>
        <p:spPr>
          <a:xfrm>
            <a:off x="7335407" y="2020687"/>
            <a:ext cx="4377854" cy="738664"/>
          </a:xfrm>
          <a:prstGeom prst="rect">
            <a:avLst/>
          </a:prstGeom>
        </p:spPr>
        <p:txBody>
          <a:bodyPr wrap="square" lIns="0" tIns="0" rIns="0" bIns="0" anchor="ctr">
            <a:spAutoFit/>
          </a:bodyPr>
          <a:lstStyle/>
          <a:p>
            <a:r>
              <a:rPr lang="en-US" sz="1600" dirty="0">
                <a:latin typeface="+mj-lt"/>
              </a:rPr>
              <a:t>This report analyzes raw industry revenue data from 2011 to 2021 and provides a brief summary of the findings.</a:t>
            </a:r>
          </a:p>
        </p:txBody>
      </p:sp>
      <p:grpSp>
        <p:nvGrpSpPr>
          <p:cNvPr id="42" name="Group 41">
            <a:extLst>
              <a:ext uri="{FF2B5EF4-FFF2-40B4-BE49-F238E27FC236}">
                <a16:creationId xmlns:a16="http://schemas.microsoft.com/office/drawing/2014/main" id="{6385372B-C82A-B532-33CC-CE8FD4F65248}"/>
              </a:ext>
            </a:extLst>
          </p:cNvPr>
          <p:cNvGrpSpPr/>
          <p:nvPr/>
        </p:nvGrpSpPr>
        <p:grpSpPr>
          <a:xfrm>
            <a:off x="6509929" y="2971563"/>
            <a:ext cx="487680" cy="487680"/>
            <a:chOff x="6461760" y="2710301"/>
            <a:chExt cx="487680" cy="487680"/>
          </a:xfrm>
        </p:grpSpPr>
        <p:sp>
          <p:nvSpPr>
            <p:cNvPr id="28" name="Oval 27">
              <a:extLst>
                <a:ext uri="{FF2B5EF4-FFF2-40B4-BE49-F238E27FC236}">
                  <a16:creationId xmlns:a16="http://schemas.microsoft.com/office/drawing/2014/main" id="{A30021DF-ED4A-D7B1-54FC-A45E511B3ED7}"/>
                </a:ext>
              </a:extLst>
            </p:cNvPr>
            <p:cNvSpPr/>
            <p:nvPr/>
          </p:nvSpPr>
          <p:spPr>
            <a:xfrm>
              <a:off x="6461760" y="2710301"/>
              <a:ext cx="487680" cy="487680"/>
            </a:xfrm>
            <a:prstGeom prst="ellipse">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740DC835-3464-5001-0FF8-DDCBD18AF498}"/>
                </a:ext>
              </a:extLst>
            </p:cNvPr>
            <p:cNvSpPr txBox="1">
              <a:spLocks/>
            </p:cNvSpPr>
            <p:nvPr/>
          </p:nvSpPr>
          <p:spPr>
            <a:xfrm>
              <a:off x="6534960" y="2755127"/>
              <a:ext cx="341280" cy="3323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US" sz="2400" i="1" dirty="0">
                  <a:solidFill>
                    <a:schemeClr val="bg1"/>
                  </a:solidFill>
                  <a:latin typeface="Georgia" panose="02040502050405020303" pitchFamily="18" charset="0"/>
                </a:rPr>
                <a:t>2</a:t>
              </a:r>
            </a:p>
          </p:txBody>
        </p:sp>
      </p:grpSp>
      <p:sp>
        <p:nvSpPr>
          <p:cNvPr id="30" name="Rectangle 29">
            <a:extLst>
              <a:ext uri="{FF2B5EF4-FFF2-40B4-BE49-F238E27FC236}">
                <a16:creationId xmlns:a16="http://schemas.microsoft.com/office/drawing/2014/main" id="{7DB462D9-39FD-2D6F-85E0-5F02C2C43954}"/>
              </a:ext>
            </a:extLst>
          </p:cNvPr>
          <p:cNvSpPr/>
          <p:nvPr/>
        </p:nvSpPr>
        <p:spPr>
          <a:xfrm>
            <a:off x="7294389" y="3059160"/>
            <a:ext cx="4128354" cy="1231106"/>
          </a:xfrm>
          <a:prstGeom prst="rect">
            <a:avLst/>
          </a:prstGeom>
        </p:spPr>
        <p:txBody>
          <a:bodyPr wrap="square" lIns="0" tIns="0" rIns="0" bIns="0" anchor="ctr">
            <a:spAutoFit/>
          </a:bodyPr>
          <a:lstStyle/>
          <a:p>
            <a:r>
              <a:rPr lang="en-US" sz="1600" dirty="0">
                <a:latin typeface="+mj-lt"/>
              </a:rPr>
              <a:t>The report includes a revenue summary report for each year for each sector and industry per the FY17 SIC standard nomenclature, and an analysis to help the client prioritize certain sectors based on growth rates</a:t>
            </a:r>
            <a:r>
              <a:rPr lang="en-US" sz="1600" dirty="0"/>
              <a:t>.</a:t>
            </a:r>
          </a:p>
        </p:txBody>
      </p:sp>
      <p:grpSp>
        <p:nvGrpSpPr>
          <p:cNvPr id="40" name="Group 39">
            <a:extLst>
              <a:ext uri="{FF2B5EF4-FFF2-40B4-BE49-F238E27FC236}">
                <a16:creationId xmlns:a16="http://schemas.microsoft.com/office/drawing/2014/main" id="{1E7F3274-AD70-0E84-060A-B35BCB00E249}"/>
              </a:ext>
            </a:extLst>
          </p:cNvPr>
          <p:cNvGrpSpPr/>
          <p:nvPr/>
        </p:nvGrpSpPr>
        <p:grpSpPr>
          <a:xfrm>
            <a:off x="6518017" y="4453278"/>
            <a:ext cx="487680" cy="487680"/>
            <a:chOff x="6461760" y="3526390"/>
            <a:chExt cx="487680" cy="487680"/>
          </a:xfrm>
        </p:grpSpPr>
        <p:sp>
          <p:nvSpPr>
            <p:cNvPr id="31" name="Oval 30">
              <a:extLst>
                <a:ext uri="{FF2B5EF4-FFF2-40B4-BE49-F238E27FC236}">
                  <a16:creationId xmlns:a16="http://schemas.microsoft.com/office/drawing/2014/main" id="{35702654-D9A7-FC3D-0B35-42669764CCC0}"/>
                </a:ext>
              </a:extLst>
            </p:cNvPr>
            <p:cNvSpPr/>
            <p:nvPr/>
          </p:nvSpPr>
          <p:spPr>
            <a:xfrm>
              <a:off x="6461760" y="3526390"/>
              <a:ext cx="487680" cy="487680"/>
            </a:xfrm>
            <a:prstGeom prst="ellipse">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
              <a:extLst>
                <a:ext uri="{FF2B5EF4-FFF2-40B4-BE49-F238E27FC236}">
                  <a16:creationId xmlns:a16="http://schemas.microsoft.com/office/drawing/2014/main" id="{4366537B-027B-C12E-3C4C-CF880F05FD01}"/>
                </a:ext>
              </a:extLst>
            </p:cNvPr>
            <p:cNvSpPr txBox="1">
              <a:spLocks/>
            </p:cNvSpPr>
            <p:nvPr/>
          </p:nvSpPr>
          <p:spPr>
            <a:xfrm>
              <a:off x="6534960" y="3571501"/>
              <a:ext cx="341280" cy="3323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r>
                <a:rPr lang="en-US" sz="2400" i="1" dirty="0">
                  <a:solidFill>
                    <a:schemeClr val="bg1"/>
                  </a:solidFill>
                  <a:latin typeface="Georgia" panose="02040502050405020303" pitchFamily="18" charset="0"/>
                </a:rPr>
                <a:t>3</a:t>
              </a:r>
            </a:p>
          </p:txBody>
        </p:sp>
      </p:grpSp>
      <p:sp>
        <p:nvSpPr>
          <p:cNvPr id="36" name="Rectangle 35">
            <a:extLst>
              <a:ext uri="{FF2B5EF4-FFF2-40B4-BE49-F238E27FC236}">
                <a16:creationId xmlns:a16="http://schemas.microsoft.com/office/drawing/2014/main" id="{6D4FFE07-82B4-BB1A-BA40-03D99A6A03C9}"/>
              </a:ext>
            </a:extLst>
          </p:cNvPr>
          <p:cNvSpPr/>
          <p:nvPr/>
        </p:nvSpPr>
        <p:spPr>
          <a:xfrm>
            <a:off x="7335407" y="4630827"/>
            <a:ext cx="4377853" cy="738664"/>
          </a:xfrm>
          <a:prstGeom prst="rect">
            <a:avLst/>
          </a:prstGeom>
        </p:spPr>
        <p:txBody>
          <a:bodyPr wrap="square" lIns="0" tIns="0" rIns="0" bIns="0" anchor="ctr">
            <a:spAutoFit/>
          </a:bodyPr>
          <a:lstStyle/>
          <a:p>
            <a:r>
              <a:rPr lang="en-US" sz="1600" dirty="0">
                <a:latin typeface="+mj-lt"/>
              </a:rPr>
              <a:t>The objective of this report is to provide insights and recommendations to the client for their business planning.</a:t>
            </a:r>
            <a:endParaRPr lang="en-ID" sz="1600" dirty="0">
              <a:latin typeface="+mj-lt"/>
            </a:endParaRPr>
          </a:p>
        </p:txBody>
      </p:sp>
      <p:sp>
        <p:nvSpPr>
          <p:cNvPr id="45" name="Date Placeholder 44">
            <a:extLst>
              <a:ext uri="{FF2B5EF4-FFF2-40B4-BE49-F238E27FC236}">
                <a16:creationId xmlns:a16="http://schemas.microsoft.com/office/drawing/2014/main" id="{D75850FA-CA0F-0C0A-06E0-F00B4873DD74}"/>
              </a:ext>
            </a:extLst>
          </p:cNvPr>
          <p:cNvSpPr>
            <a:spLocks noGrp="1"/>
          </p:cNvSpPr>
          <p:nvPr>
            <p:ph type="dt" sz="half" idx="10"/>
          </p:nvPr>
        </p:nvSpPr>
        <p:spPr/>
        <p:txBody>
          <a:bodyPr/>
          <a:lstStyle/>
          <a:p>
            <a:fld id="{A83C2242-5597-44C6-A709-CA1A9AF24151}" type="datetime1">
              <a:rPr lang="en-IN" smtClean="0"/>
              <a:t>02-08-2023</a:t>
            </a:fld>
            <a:endParaRPr lang="en-IN"/>
          </a:p>
        </p:txBody>
      </p:sp>
    </p:spTree>
    <p:extLst>
      <p:ext uri="{BB962C8B-B14F-4D97-AF65-F5344CB8AC3E}">
        <p14:creationId xmlns:p14="http://schemas.microsoft.com/office/powerpoint/2010/main" val="119265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05D7-48FA-FED2-6F58-954099D1FF52}"/>
              </a:ext>
            </a:extLst>
          </p:cNvPr>
          <p:cNvSpPr>
            <a:spLocks noGrp="1"/>
          </p:cNvSpPr>
          <p:nvPr>
            <p:ph type="title"/>
          </p:nvPr>
        </p:nvSpPr>
        <p:spPr/>
        <p:txBody>
          <a:bodyPr>
            <a:normAutofit/>
          </a:bodyPr>
          <a:lstStyle/>
          <a:p>
            <a:pPr algn="ctr"/>
            <a:r>
              <a:rPr lang="en-US" dirty="0"/>
              <a:t>ANALYSIS BY INDUSTRY</a:t>
            </a:r>
            <a:endParaRPr lang="en-IN" dirty="0"/>
          </a:p>
        </p:txBody>
      </p:sp>
      <p:grpSp>
        <p:nvGrpSpPr>
          <p:cNvPr id="3" name="Group 2">
            <a:extLst>
              <a:ext uri="{FF2B5EF4-FFF2-40B4-BE49-F238E27FC236}">
                <a16:creationId xmlns:a16="http://schemas.microsoft.com/office/drawing/2014/main" id="{7CF454DB-77E4-4EE4-0AC6-6A33F3C8F2A1}"/>
              </a:ext>
            </a:extLst>
          </p:cNvPr>
          <p:cNvGrpSpPr/>
          <p:nvPr/>
        </p:nvGrpSpPr>
        <p:grpSpPr>
          <a:xfrm>
            <a:off x="1354086" y="327543"/>
            <a:ext cx="1363141" cy="1363145"/>
            <a:chOff x="4119563" y="3255963"/>
            <a:chExt cx="346075" cy="346076"/>
          </a:xfrm>
        </p:grpSpPr>
        <p:sp>
          <p:nvSpPr>
            <p:cNvPr id="4" name="Rectangle 88">
              <a:extLst>
                <a:ext uri="{FF2B5EF4-FFF2-40B4-BE49-F238E27FC236}">
                  <a16:creationId xmlns:a16="http://schemas.microsoft.com/office/drawing/2014/main" id="{664C23C8-CF02-6898-E234-C664D83641FB}"/>
                </a:ext>
              </a:extLst>
            </p:cNvPr>
            <p:cNvSpPr>
              <a:spLocks noChangeArrowheads="1"/>
            </p:cNvSpPr>
            <p:nvPr/>
          </p:nvSpPr>
          <p:spPr bwMode="auto">
            <a:xfrm>
              <a:off x="4119563" y="3360738"/>
              <a:ext cx="136525" cy="241300"/>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Rectangle 89">
              <a:extLst>
                <a:ext uri="{FF2B5EF4-FFF2-40B4-BE49-F238E27FC236}">
                  <a16:creationId xmlns:a16="http://schemas.microsoft.com/office/drawing/2014/main" id="{FE234B00-C253-5CC0-0EA0-AA2F52127BE8}"/>
                </a:ext>
              </a:extLst>
            </p:cNvPr>
            <p:cNvSpPr>
              <a:spLocks noChangeArrowheads="1"/>
            </p:cNvSpPr>
            <p:nvPr/>
          </p:nvSpPr>
          <p:spPr bwMode="auto">
            <a:xfrm>
              <a:off x="4135438" y="3300413"/>
              <a:ext cx="104775" cy="60325"/>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Line 90">
              <a:extLst>
                <a:ext uri="{FF2B5EF4-FFF2-40B4-BE49-F238E27FC236}">
                  <a16:creationId xmlns:a16="http://schemas.microsoft.com/office/drawing/2014/main" id="{032482FA-CD62-C694-3318-D7D988236118}"/>
                </a:ext>
              </a:extLst>
            </p:cNvPr>
            <p:cNvSpPr>
              <a:spLocks noChangeShapeType="1"/>
            </p:cNvSpPr>
            <p:nvPr/>
          </p:nvSpPr>
          <p:spPr bwMode="auto">
            <a:xfrm flipV="1">
              <a:off x="4179888" y="3255963"/>
              <a:ext cx="0" cy="4445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Rectangle 91">
              <a:extLst>
                <a:ext uri="{FF2B5EF4-FFF2-40B4-BE49-F238E27FC236}">
                  <a16:creationId xmlns:a16="http://schemas.microsoft.com/office/drawing/2014/main" id="{8BD765B1-CC99-0F6B-0708-F7773DB9A904}"/>
                </a:ext>
              </a:extLst>
            </p:cNvPr>
            <p:cNvSpPr>
              <a:spLocks noChangeArrowheads="1"/>
            </p:cNvSpPr>
            <p:nvPr/>
          </p:nvSpPr>
          <p:spPr bwMode="auto">
            <a:xfrm>
              <a:off x="4360863" y="3390901"/>
              <a:ext cx="104775" cy="211138"/>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Rectangle 92">
              <a:extLst>
                <a:ext uri="{FF2B5EF4-FFF2-40B4-BE49-F238E27FC236}">
                  <a16:creationId xmlns:a16="http://schemas.microsoft.com/office/drawing/2014/main" id="{48A3487C-0A51-28BA-35FB-2C3E50B84E2E}"/>
                </a:ext>
              </a:extLst>
            </p:cNvPr>
            <p:cNvSpPr>
              <a:spLocks noChangeArrowheads="1"/>
            </p:cNvSpPr>
            <p:nvPr/>
          </p:nvSpPr>
          <p:spPr bwMode="auto">
            <a:xfrm>
              <a:off x="4375151" y="3346451"/>
              <a:ext cx="76200" cy="44450"/>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Line 93">
              <a:extLst>
                <a:ext uri="{FF2B5EF4-FFF2-40B4-BE49-F238E27FC236}">
                  <a16:creationId xmlns:a16="http://schemas.microsoft.com/office/drawing/2014/main" id="{ED2D444A-3277-EA2B-D508-1CCB3CCA8279}"/>
                </a:ext>
              </a:extLst>
            </p:cNvPr>
            <p:cNvSpPr>
              <a:spLocks noChangeShapeType="1"/>
            </p:cNvSpPr>
            <p:nvPr/>
          </p:nvSpPr>
          <p:spPr bwMode="auto">
            <a:xfrm>
              <a:off x="4256088" y="3451226"/>
              <a:ext cx="104775"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Line 94">
              <a:extLst>
                <a:ext uri="{FF2B5EF4-FFF2-40B4-BE49-F238E27FC236}">
                  <a16:creationId xmlns:a16="http://schemas.microsoft.com/office/drawing/2014/main" id="{8E2A6CE3-9B3C-78B9-5394-ECC476FAEAFC}"/>
                </a:ext>
              </a:extLst>
            </p:cNvPr>
            <p:cNvSpPr>
              <a:spLocks noChangeShapeType="1"/>
            </p:cNvSpPr>
            <p:nvPr/>
          </p:nvSpPr>
          <p:spPr bwMode="auto">
            <a:xfrm>
              <a:off x="4256088" y="3602038"/>
              <a:ext cx="104775"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95">
              <a:extLst>
                <a:ext uri="{FF2B5EF4-FFF2-40B4-BE49-F238E27FC236}">
                  <a16:creationId xmlns:a16="http://schemas.microsoft.com/office/drawing/2014/main" id="{7FF4DE83-64B4-48BE-312D-05CECDB1B413}"/>
                </a:ext>
              </a:extLst>
            </p:cNvPr>
            <p:cNvSpPr>
              <a:spLocks noChangeShapeType="1"/>
            </p:cNvSpPr>
            <p:nvPr/>
          </p:nvSpPr>
          <p:spPr bwMode="auto">
            <a:xfrm>
              <a:off x="4165601" y="3330576"/>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96">
              <a:extLst>
                <a:ext uri="{FF2B5EF4-FFF2-40B4-BE49-F238E27FC236}">
                  <a16:creationId xmlns:a16="http://schemas.microsoft.com/office/drawing/2014/main" id="{4E380934-5F08-91E1-DE42-491893A74392}"/>
                </a:ext>
              </a:extLst>
            </p:cNvPr>
            <p:cNvSpPr>
              <a:spLocks noChangeShapeType="1"/>
            </p:cNvSpPr>
            <p:nvPr/>
          </p:nvSpPr>
          <p:spPr bwMode="auto">
            <a:xfrm>
              <a:off x="4149726" y="3390901"/>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Line 97">
              <a:extLst>
                <a:ext uri="{FF2B5EF4-FFF2-40B4-BE49-F238E27FC236}">
                  <a16:creationId xmlns:a16="http://schemas.microsoft.com/office/drawing/2014/main" id="{023AABB3-2B2C-DF3E-6BE9-1BD6928291B4}"/>
                </a:ext>
              </a:extLst>
            </p:cNvPr>
            <p:cNvSpPr>
              <a:spLocks noChangeShapeType="1"/>
            </p:cNvSpPr>
            <p:nvPr/>
          </p:nvSpPr>
          <p:spPr bwMode="auto">
            <a:xfrm>
              <a:off x="4149726" y="3421063"/>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Line 98">
              <a:extLst>
                <a:ext uri="{FF2B5EF4-FFF2-40B4-BE49-F238E27FC236}">
                  <a16:creationId xmlns:a16="http://schemas.microsoft.com/office/drawing/2014/main" id="{7AA1D5CF-5457-679F-E730-27544BCEA40C}"/>
                </a:ext>
              </a:extLst>
            </p:cNvPr>
            <p:cNvSpPr>
              <a:spLocks noChangeShapeType="1"/>
            </p:cNvSpPr>
            <p:nvPr/>
          </p:nvSpPr>
          <p:spPr bwMode="auto">
            <a:xfrm>
              <a:off x="4149726" y="3451226"/>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Line 99">
              <a:extLst>
                <a:ext uri="{FF2B5EF4-FFF2-40B4-BE49-F238E27FC236}">
                  <a16:creationId xmlns:a16="http://schemas.microsoft.com/office/drawing/2014/main" id="{46B1145E-DC18-8107-B17B-73C474642EA2}"/>
                </a:ext>
              </a:extLst>
            </p:cNvPr>
            <p:cNvSpPr>
              <a:spLocks noChangeShapeType="1"/>
            </p:cNvSpPr>
            <p:nvPr/>
          </p:nvSpPr>
          <p:spPr bwMode="auto">
            <a:xfrm>
              <a:off x="4149726" y="3481388"/>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Line 100">
              <a:extLst>
                <a:ext uri="{FF2B5EF4-FFF2-40B4-BE49-F238E27FC236}">
                  <a16:creationId xmlns:a16="http://schemas.microsoft.com/office/drawing/2014/main" id="{FD759A35-85D6-AF03-C551-022EC9728A93}"/>
                </a:ext>
              </a:extLst>
            </p:cNvPr>
            <p:cNvSpPr>
              <a:spLocks noChangeShapeType="1"/>
            </p:cNvSpPr>
            <p:nvPr/>
          </p:nvSpPr>
          <p:spPr bwMode="auto">
            <a:xfrm>
              <a:off x="4149726" y="3511551"/>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Line 101">
              <a:extLst>
                <a:ext uri="{FF2B5EF4-FFF2-40B4-BE49-F238E27FC236}">
                  <a16:creationId xmlns:a16="http://schemas.microsoft.com/office/drawing/2014/main" id="{BDBC0229-EE72-45C2-7AA7-C0594A407C3E}"/>
                </a:ext>
              </a:extLst>
            </p:cNvPr>
            <p:cNvSpPr>
              <a:spLocks noChangeShapeType="1"/>
            </p:cNvSpPr>
            <p:nvPr/>
          </p:nvSpPr>
          <p:spPr bwMode="auto">
            <a:xfrm>
              <a:off x="4149726" y="3541713"/>
              <a:ext cx="7620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Line 102">
              <a:extLst>
                <a:ext uri="{FF2B5EF4-FFF2-40B4-BE49-F238E27FC236}">
                  <a16:creationId xmlns:a16="http://schemas.microsoft.com/office/drawing/2014/main" id="{B9979949-91CD-DE20-329D-B3D82EE6CDF9}"/>
                </a:ext>
              </a:extLst>
            </p:cNvPr>
            <p:cNvSpPr>
              <a:spLocks noChangeShapeType="1"/>
            </p:cNvSpPr>
            <p:nvPr/>
          </p:nvSpPr>
          <p:spPr bwMode="auto">
            <a:xfrm>
              <a:off x="4391026" y="3421063"/>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Line 103">
              <a:extLst>
                <a:ext uri="{FF2B5EF4-FFF2-40B4-BE49-F238E27FC236}">
                  <a16:creationId xmlns:a16="http://schemas.microsoft.com/office/drawing/2014/main" id="{D92899BD-F961-439C-A8D5-9D246FEB60A1}"/>
                </a:ext>
              </a:extLst>
            </p:cNvPr>
            <p:cNvSpPr>
              <a:spLocks noChangeShapeType="1"/>
            </p:cNvSpPr>
            <p:nvPr/>
          </p:nvSpPr>
          <p:spPr bwMode="auto">
            <a:xfrm>
              <a:off x="4391026" y="3451226"/>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Line 104">
              <a:extLst>
                <a:ext uri="{FF2B5EF4-FFF2-40B4-BE49-F238E27FC236}">
                  <a16:creationId xmlns:a16="http://schemas.microsoft.com/office/drawing/2014/main" id="{1BF8993E-9866-ACA2-7072-79CA18FB3E59}"/>
                </a:ext>
              </a:extLst>
            </p:cNvPr>
            <p:cNvSpPr>
              <a:spLocks noChangeShapeType="1"/>
            </p:cNvSpPr>
            <p:nvPr/>
          </p:nvSpPr>
          <p:spPr bwMode="auto">
            <a:xfrm>
              <a:off x="4391026" y="3481388"/>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Line 105">
              <a:extLst>
                <a:ext uri="{FF2B5EF4-FFF2-40B4-BE49-F238E27FC236}">
                  <a16:creationId xmlns:a16="http://schemas.microsoft.com/office/drawing/2014/main" id="{6F32BA45-6FD2-5072-381D-840E4ABFD7D9}"/>
                </a:ext>
              </a:extLst>
            </p:cNvPr>
            <p:cNvSpPr>
              <a:spLocks noChangeShapeType="1"/>
            </p:cNvSpPr>
            <p:nvPr/>
          </p:nvSpPr>
          <p:spPr bwMode="auto">
            <a:xfrm>
              <a:off x="4391026" y="3511551"/>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Line 106">
              <a:extLst>
                <a:ext uri="{FF2B5EF4-FFF2-40B4-BE49-F238E27FC236}">
                  <a16:creationId xmlns:a16="http://schemas.microsoft.com/office/drawing/2014/main" id="{D2D484E0-C976-4284-E5EB-E41A68ABF4D7}"/>
                </a:ext>
              </a:extLst>
            </p:cNvPr>
            <p:cNvSpPr>
              <a:spLocks noChangeShapeType="1"/>
            </p:cNvSpPr>
            <p:nvPr/>
          </p:nvSpPr>
          <p:spPr bwMode="auto">
            <a:xfrm>
              <a:off x="4391026" y="3541713"/>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07">
              <a:extLst>
                <a:ext uri="{FF2B5EF4-FFF2-40B4-BE49-F238E27FC236}">
                  <a16:creationId xmlns:a16="http://schemas.microsoft.com/office/drawing/2014/main" id="{7DD9875B-06BE-65C1-5BF7-E337AD3EC94A}"/>
                </a:ext>
              </a:extLst>
            </p:cNvPr>
            <p:cNvSpPr>
              <a:spLocks noChangeShapeType="1"/>
            </p:cNvSpPr>
            <p:nvPr/>
          </p:nvSpPr>
          <p:spPr bwMode="auto">
            <a:xfrm>
              <a:off x="4286251" y="3481388"/>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Line 108">
              <a:extLst>
                <a:ext uri="{FF2B5EF4-FFF2-40B4-BE49-F238E27FC236}">
                  <a16:creationId xmlns:a16="http://schemas.microsoft.com/office/drawing/2014/main" id="{AC455C34-C0A2-3807-5751-0F1485DAFD4F}"/>
                </a:ext>
              </a:extLst>
            </p:cNvPr>
            <p:cNvSpPr>
              <a:spLocks noChangeShapeType="1"/>
            </p:cNvSpPr>
            <p:nvPr/>
          </p:nvSpPr>
          <p:spPr bwMode="auto">
            <a:xfrm>
              <a:off x="4286251" y="3511551"/>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Line 109">
              <a:extLst>
                <a:ext uri="{FF2B5EF4-FFF2-40B4-BE49-F238E27FC236}">
                  <a16:creationId xmlns:a16="http://schemas.microsoft.com/office/drawing/2014/main" id="{574418BE-8218-B6E5-6467-D891E8A41B8A}"/>
                </a:ext>
              </a:extLst>
            </p:cNvPr>
            <p:cNvSpPr>
              <a:spLocks noChangeShapeType="1"/>
            </p:cNvSpPr>
            <p:nvPr/>
          </p:nvSpPr>
          <p:spPr bwMode="auto">
            <a:xfrm>
              <a:off x="4286251" y="3541713"/>
              <a:ext cx="44450" cy="0"/>
            </a:xfrm>
            <a:prstGeom prst="line">
              <a:avLst/>
            </a:prstGeom>
            <a:noFill/>
            <a:ln w="317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Rectangle 110">
              <a:extLst>
                <a:ext uri="{FF2B5EF4-FFF2-40B4-BE49-F238E27FC236}">
                  <a16:creationId xmlns:a16="http://schemas.microsoft.com/office/drawing/2014/main" id="{8E9D8823-2098-4DB6-04EE-369EA652B364}"/>
                </a:ext>
              </a:extLst>
            </p:cNvPr>
            <p:cNvSpPr>
              <a:spLocks noChangeArrowheads="1"/>
            </p:cNvSpPr>
            <p:nvPr/>
          </p:nvSpPr>
          <p:spPr bwMode="auto">
            <a:xfrm>
              <a:off x="4165601" y="3571876"/>
              <a:ext cx="30163" cy="30163"/>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Rectangle 111">
              <a:extLst>
                <a:ext uri="{FF2B5EF4-FFF2-40B4-BE49-F238E27FC236}">
                  <a16:creationId xmlns:a16="http://schemas.microsoft.com/office/drawing/2014/main" id="{A828A3B6-878E-34A2-141D-3B9A377C0503}"/>
                </a:ext>
              </a:extLst>
            </p:cNvPr>
            <p:cNvSpPr>
              <a:spLocks noChangeArrowheads="1"/>
            </p:cNvSpPr>
            <p:nvPr/>
          </p:nvSpPr>
          <p:spPr bwMode="auto">
            <a:xfrm>
              <a:off x="4405313" y="3571876"/>
              <a:ext cx="30163" cy="30163"/>
            </a:xfrm>
            <a:prstGeom prst="rect">
              <a:avLst/>
            </a:prstGeom>
            <a:noFill/>
            <a:ln w="317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aphicFrame>
        <p:nvGraphicFramePr>
          <p:cNvPr id="28" name="Chart 27">
            <a:extLst>
              <a:ext uri="{FF2B5EF4-FFF2-40B4-BE49-F238E27FC236}">
                <a16:creationId xmlns:a16="http://schemas.microsoft.com/office/drawing/2014/main" id="{D695D1AD-C811-EB3E-F246-757240D8B1A9}"/>
              </a:ext>
            </a:extLst>
          </p:cNvPr>
          <p:cNvGraphicFramePr>
            <a:graphicFrameLocks/>
          </p:cNvGraphicFramePr>
          <p:nvPr>
            <p:extLst>
              <p:ext uri="{D42A27DB-BD31-4B8C-83A1-F6EECF244321}">
                <p14:modId xmlns:p14="http://schemas.microsoft.com/office/powerpoint/2010/main" val="3727380855"/>
              </p:ext>
            </p:extLst>
          </p:nvPr>
        </p:nvGraphicFramePr>
        <p:xfrm>
          <a:off x="5326144" y="1857081"/>
          <a:ext cx="5759778" cy="4204354"/>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512FD472-D66F-8B19-D90F-50A6EE90C004}"/>
              </a:ext>
            </a:extLst>
          </p:cNvPr>
          <p:cNvSpPr txBox="1"/>
          <p:nvPr/>
        </p:nvSpPr>
        <p:spPr>
          <a:xfrm>
            <a:off x="188537" y="2009526"/>
            <a:ext cx="4967925" cy="3693319"/>
          </a:xfrm>
          <a:prstGeom prst="rect">
            <a:avLst/>
          </a:prstGeom>
          <a:noFill/>
        </p:spPr>
        <p:txBody>
          <a:bodyPr wrap="square">
            <a:spAutoFit/>
          </a:bodyPr>
          <a:lstStyle/>
          <a:p>
            <a:pPr marL="285750" indent="-285750">
              <a:buFont typeface="Arial" panose="020B0604020202020204" pitchFamily="34" charset="0"/>
              <a:buChar char="•"/>
            </a:pPr>
            <a:r>
              <a:rPr lang="en-IN" dirty="0">
                <a:latin typeface="+mj-lt"/>
              </a:rPr>
              <a:t>The Public Sector, Financial Services, and Consumer &amp; Industrial Products are the top 3 industries in terms of revenue.</a:t>
            </a:r>
          </a:p>
          <a:p>
            <a:endParaRPr lang="en-IN" dirty="0"/>
          </a:p>
          <a:p>
            <a:pPr marL="285750" indent="-285750">
              <a:buFont typeface="Arial" panose="020B0604020202020204" pitchFamily="34" charset="0"/>
              <a:buChar char="•"/>
            </a:pPr>
            <a:r>
              <a:rPr lang="en-US" dirty="0">
                <a:latin typeface="+mj-lt"/>
              </a:rPr>
              <a:t>The Public Sector contributed $40,827,461.4, Financial Services contributed $82,319,807.7, and Consumer &amp; Industrial Products contributed $259,165,539.4 to the total revenue.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latin typeface="+mj-lt"/>
              </a:rPr>
              <a:t>Out of the total revenue of $473,013,229.8 for all industries in the dataset, the top 3 industries contributed $382,312,808.5, which is approximately 80.7% of the total revenue.</a:t>
            </a:r>
            <a:endParaRPr lang="en-IN" dirty="0">
              <a:latin typeface="+mj-lt"/>
            </a:endParaRPr>
          </a:p>
        </p:txBody>
      </p:sp>
      <p:sp>
        <p:nvSpPr>
          <p:cNvPr id="33" name="Date Placeholder 32">
            <a:extLst>
              <a:ext uri="{FF2B5EF4-FFF2-40B4-BE49-F238E27FC236}">
                <a16:creationId xmlns:a16="http://schemas.microsoft.com/office/drawing/2014/main" id="{83BC5B79-BB47-C7C4-8D88-BC2805230A48}"/>
              </a:ext>
            </a:extLst>
          </p:cNvPr>
          <p:cNvSpPr>
            <a:spLocks noGrp="1"/>
          </p:cNvSpPr>
          <p:nvPr>
            <p:ph type="dt" sz="half" idx="10"/>
          </p:nvPr>
        </p:nvSpPr>
        <p:spPr/>
        <p:txBody>
          <a:bodyPr/>
          <a:lstStyle/>
          <a:p>
            <a:fld id="{78BB04F1-B029-4588-A310-D3E42B9BFBD4}" type="datetime1">
              <a:rPr lang="en-IN" smtClean="0"/>
              <a:t>02-08-2023</a:t>
            </a:fld>
            <a:endParaRPr lang="en-IN"/>
          </a:p>
        </p:txBody>
      </p:sp>
    </p:spTree>
    <p:extLst>
      <p:ext uri="{BB962C8B-B14F-4D97-AF65-F5344CB8AC3E}">
        <p14:creationId xmlns:p14="http://schemas.microsoft.com/office/powerpoint/2010/main" val="56445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05D7-48FA-FED2-6F58-954099D1FF52}"/>
              </a:ext>
            </a:extLst>
          </p:cNvPr>
          <p:cNvSpPr>
            <a:spLocks noGrp="1"/>
          </p:cNvSpPr>
          <p:nvPr>
            <p:ph type="title"/>
          </p:nvPr>
        </p:nvSpPr>
        <p:spPr/>
        <p:txBody>
          <a:bodyPr/>
          <a:lstStyle/>
          <a:p>
            <a:pPr algn="ctr"/>
            <a:r>
              <a:rPr lang="en-US" dirty="0"/>
              <a:t>ANALYSIS BY SECTOR</a:t>
            </a:r>
            <a:endParaRPr lang="en-IN" dirty="0"/>
          </a:p>
        </p:txBody>
      </p:sp>
      <p:sp>
        <p:nvSpPr>
          <p:cNvPr id="32" name="TextBox 31">
            <a:extLst>
              <a:ext uri="{FF2B5EF4-FFF2-40B4-BE49-F238E27FC236}">
                <a16:creationId xmlns:a16="http://schemas.microsoft.com/office/drawing/2014/main" id="{512FD472-D66F-8B19-D90F-50A6EE90C004}"/>
              </a:ext>
            </a:extLst>
          </p:cNvPr>
          <p:cNvSpPr txBox="1"/>
          <p:nvPr/>
        </p:nvSpPr>
        <p:spPr>
          <a:xfrm>
            <a:off x="188537" y="2009526"/>
            <a:ext cx="4619133" cy="4247317"/>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High Growth: Technology, Oil &amp; Gas, Banking &amp; Securities, Consumer Products, Chemicals &amp; Specialty Materials, Health Care Providers, Real Estate Services, Insurance, Automotive, Travel, Hospitality &amp; Services.</a:t>
            </a:r>
          </a:p>
          <a:p>
            <a:pPr marL="285750" indent="-285750">
              <a:buFont typeface="Arial" panose="020B0604020202020204" pitchFamily="34" charset="0"/>
              <a:buChar char="•"/>
            </a:pPr>
            <a:r>
              <a:rPr lang="en-US" dirty="0">
                <a:latin typeface="+mj-lt"/>
              </a:rPr>
              <a:t>Medium Growth: Telecommunications, Power &amp; Utilities, Media &amp; Entertainment, Industrial Products &amp; Services.</a:t>
            </a:r>
          </a:p>
          <a:p>
            <a:pPr marL="285750" indent="-285750">
              <a:buFont typeface="Arial" panose="020B0604020202020204" pitchFamily="34" charset="0"/>
              <a:buChar char="•"/>
            </a:pPr>
            <a:r>
              <a:rPr lang="en-US" dirty="0">
                <a:latin typeface="+mj-lt"/>
              </a:rPr>
              <a:t>No Growth: Individuals and Estates, Holding Companies.</a:t>
            </a:r>
          </a:p>
          <a:p>
            <a:pPr marL="285750" indent="-285750">
              <a:buFont typeface="Arial" panose="020B0604020202020204" pitchFamily="34" charset="0"/>
              <a:buChar char="•"/>
            </a:pPr>
            <a:r>
              <a:rPr lang="en-US" dirty="0">
                <a:latin typeface="+mj-lt"/>
              </a:rPr>
              <a:t>Lowest Revenue Generated: Investment Management, Life Sciences, Higher Education, Local Government, Education &amp; NFP</a:t>
            </a:r>
          </a:p>
          <a:p>
            <a:pPr marL="285750" indent="-285750">
              <a:buFont typeface="Arial" panose="020B0604020202020204" pitchFamily="34" charset="0"/>
              <a:buChar char="•"/>
            </a:pPr>
            <a:endParaRPr lang="en-IN" dirty="0"/>
          </a:p>
        </p:txBody>
      </p:sp>
      <p:grpSp>
        <p:nvGrpSpPr>
          <p:cNvPr id="29" name="Group 28">
            <a:extLst>
              <a:ext uri="{FF2B5EF4-FFF2-40B4-BE49-F238E27FC236}">
                <a16:creationId xmlns:a16="http://schemas.microsoft.com/office/drawing/2014/main" id="{442B964B-F2FD-3E50-7540-36AC0EBB8CE1}"/>
              </a:ext>
            </a:extLst>
          </p:cNvPr>
          <p:cNvGrpSpPr/>
          <p:nvPr/>
        </p:nvGrpSpPr>
        <p:grpSpPr>
          <a:xfrm>
            <a:off x="1768311" y="365124"/>
            <a:ext cx="1625337" cy="1325563"/>
            <a:chOff x="3390900" y="5051425"/>
            <a:chExt cx="346075" cy="361950"/>
          </a:xfrm>
          <a:solidFill>
            <a:schemeClr val="accent2"/>
          </a:solidFill>
        </p:grpSpPr>
        <p:sp>
          <p:nvSpPr>
            <p:cNvPr id="30" name="Freeform 1554">
              <a:extLst>
                <a:ext uri="{FF2B5EF4-FFF2-40B4-BE49-F238E27FC236}">
                  <a16:creationId xmlns:a16="http://schemas.microsoft.com/office/drawing/2014/main" id="{6CC857C3-1F64-B518-2BE0-D3E3A0A53655}"/>
                </a:ext>
              </a:extLst>
            </p:cNvPr>
            <p:cNvSpPr>
              <a:spLocks noEditPoints="1"/>
            </p:cNvSpPr>
            <p:nvPr/>
          </p:nvSpPr>
          <p:spPr bwMode="auto">
            <a:xfrm>
              <a:off x="3390900"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555">
              <a:extLst>
                <a:ext uri="{FF2B5EF4-FFF2-40B4-BE49-F238E27FC236}">
                  <a16:creationId xmlns:a16="http://schemas.microsoft.com/office/drawing/2014/main" id="{1524CE32-1E50-B661-B4C7-5DE7A31421E3}"/>
                </a:ext>
              </a:extLst>
            </p:cNvPr>
            <p:cNvSpPr>
              <a:spLocks/>
            </p:cNvSpPr>
            <p:nvPr/>
          </p:nvSpPr>
          <p:spPr bwMode="auto">
            <a:xfrm>
              <a:off x="3390900"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556">
              <a:extLst>
                <a:ext uri="{FF2B5EF4-FFF2-40B4-BE49-F238E27FC236}">
                  <a16:creationId xmlns:a16="http://schemas.microsoft.com/office/drawing/2014/main" id="{E585BE98-7409-8A7A-41C1-BFBA22EFAEDF}"/>
                </a:ext>
              </a:extLst>
            </p:cNvPr>
            <p:cNvSpPr>
              <a:spLocks noEditPoints="1"/>
            </p:cNvSpPr>
            <p:nvPr/>
          </p:nvSpPr>
          <p:spPr bwMode="auto">
            <a:xfrm>
              <a:off x="3421063"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1557">
              <a:extLst>
                <a:ext uri="{FF2B5EF4-FFF2-40B4-BE49-F238E27FC236}">
                  <a16:creationId xmlns:a16="http://schemas.microsoft.com/office/drawing/2014/main" id="{210463ED-950F-0E1B-188F-5745EDA3A26B}"/>
                </a:ext>
              </a:extLst>
            </p:cNvPr>
            <p:cNvSpPr>
              <a:spLocks noChangeArrowheads="1"/>
            </p:cNvSpPr>
            <p:nvPr/>
          </p:nvSpPr>
          <p:spPr bwMode="auto">
            <a:xfrm>
              <a:off x="3557588"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558">
              <a:extLst>
                <a:ext uri="{FF2B5EF4-FFF2-40B4-BE49-F238E27FC236}">
                  <a16:creationId xmlns:a16="http://schemas.microsoft.com/office/drawing/2014/main" id="{C5045850-CA8D-607A-C994-792D03133D4E}"/>
                </a:ext>
              </a:extLst>
            </p:cNvPr>
            <p:cNvSpPr>
              <a:spLocks noEditPoints="1"/>
            </p:cNvSpPr>
            <p:nvPr/>
          </p:nvSpPr>
          <p:spPr bwMode="auto">
            <a:xfrm>
              <a:off x="3533775"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559">
              <a:extLst>
                <a:ext uri="{FF2B5EF4-FFF2-40B4-BE49-F238E27FC236}">
                  <a16:creationId xmlns:a16="http://schemas.microsoft.com/office/drawing/2014/main" id="{83AD5989-4B94-B6CF-EA80-789F56C224AC}"/>
                </a:ext>
              </a:extLst>
            </p:cNvPr>
            <p:cNvSpPr>
              <a:spLocks noEditPoints="1"/>
            </p:cNvSpPr>
            <p:nvPr/>
          </p:nvSpPr>
          <p:spPr bwMode="auto">
            <a:xfrm>
              <a:off x="3481388" y="5187950"/>
              <a:ext cx="46038" cy="104775"/>
            </a:xfrm>
            <a:custGeom>
              <a:avLst/>
              <a:gdLst>
                <a:gd name="T0" fmla="*/ 10 w 12"/>
                <a:gd name="T1" fmla="*/ 28 h 28"/>
                <a:gd name="T2" fmla="*/ 2 w 12"/>
                <a:gd name="T3" fmla="*/ 28 h 28"/>
                <a:gd name="T4" fmla="*/ 0 w 12"/>
                <a:gd name="T5" fmla="*/ 26 h 28"/>
                <a:gd name="T6" fmla="*/ 0 w 12"/>
                <a:gd name="T7" fmla="*/ 2 h 28"/>
                <a:gd name="T8" fmla="*/ 2 w 12"/>
                <a:gd name="T9" fmla="*/ 0 h 28"/>
                <a:gd name="T10" fmla="*/ 10 w 12"/>
                <a:gd name="T11" fmla="*/ 0 h 28"/>
                <a:gd name="T12" fmla="*/ 12 w 12"/>
                <a:gd name="T13" fmla="*/ 2 h 28"/>
                <a:gd name="T14" fmla="*/ 12 w 12"/>
                <a:gd name="T15" fmla="*/ 26 h 28"/>
                <a:gd name="T16" fmla="*/ 10 w 12"/>
                <a:gd name="T17" fmla="*/ 28 h 28"/>
                <a:gd name="T18" fmla="*/ 4 w 12"/>
                <a:gd name="T19" fmla="*/ 24 h 28"/>
                <a:gd name="T20" fmla="*/ 8 w 12"/>
                <a:gd name="T21" fmla="*/ 24 h 28"/>
                <a:gd name="T22" fmla="*/ 8 w 12"/>
                <a:gd name="T23" fmla="*/ 4 h 28"/>
                <a:gd name="T24" fmla="*/ 4 w 12"/>
                <a:gd name="T25" fmla="*/ 4 h 28"/>
                <a:gd name="T26" fmla="*/ 4 w 12"/>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8">
                  <a:moveTo>
                    <a:pt x="10" y="28"/>
                  </a:moveTo>
                  <a:cubicBezTo>
                    <a:pt x="2" y="28"/>
                    <a:pt x="2" y="28"/>
                    <a:pt x="2" y="28"/>
                  </a:cubicBezTo>
                  <a:cubicBezTo>
                    <a:pt x="1" y="28"/>
                    <a:pt x="0" y="27"/>
                    <a:pt x="0" y="26"/>
                  </a:cubicBezTo>
                  <a:cubicBezTo>
                    <a:pt x="0" y="2"/>
                    <a:pt x="0" y="2"/>
                    <a:pt x="0" y="2"/>
                  </a:cubicBezTo>
                  <a:cubicBezTo>
                    <a:pt x="0" y="1"/>
                    <a:pt x="1" y="0"/>
                    <a:pt x="2" y="0"/>
                  </a:cubicBezTo>
                  <a:cubicBezTo>
                    <a:pt x="10" y="0"/>
                    <a:pt x="10" y="0"/>
                    <a:pt x="10" y="0"/>
                  </a:cubicBezTo>
                  <a:cubicBezTo>
                    <a:pt x="11" y="0"/>
                    <a:pt x="12" y="1"/>
                    <a:pt x="12" y="2"/>
                  </a:cubicBezTo>
                  <a:cubicBezTo>
                    <a:pt x="12" y="26"/>
                    <a:pt x="12" y="26"/>
                    <a:pt x="12" y="26"/>
                  </a:cubicBezTo>
                  <a:cubicBezTo>
                    <a:pt x="12" y="27"/>
                    <a:pt x="11" y="28"/>
                    <a:pt x="10" y="28"/>
                  </a:cubicBezTo>
                  <a:close/>
                  <a:moveTo>
                    <a:pt x="4" y="24"/>
                  </a:moveTo>
                  <a:cubicBezTo>
                    <a:pt x="8" y="24"/>
                    <a:pt x="8" y="24"/>
                    <a:pt x="8" y="24"/>
                  </a:cubicBezTo>
                  <a:cubicBezTo>
                    <a:pt x="8" y="4"/>
                    <a:pt x="8" y="4"/>
                    <a:pt x="8"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560">
              <a:extLst>
                <a:ext uri="{FF2B5EF4-FFF2-40B4-BE49-F238E27FC236}">
                  <a16:creationId xmlns:a16="http://schemas.microsoft.com/office/drawing/2014/main" id="{086971FF-C742-8888-6E2B-CCCA58FD5AFF}"/>
                </a:ext>
              </a:extLst>
            </p:cNvPr>
            <p:cNvSpPr>
              <a:spLocks noEditPoints="1"/>
            </p:cNvSpPr>
            <p:nvPr/>
          </p:nvSpPr>
          <p:spPr bwMode="auto">
            <a:xfrm>
              <a:off x="3541713" y="5218113"/>
              <a:ext cx="44450" cy="74613"/>
            </a:xfrm>
            <a:custGeom>
              <a:avLst/>
              <a:gdLst>
                <a:gd name="T0" fmla="*/ 10 w 12"/>
                <a:gd name="T1" fmla="*/ 20 h 20"/>
                <a:gd name="T2" fmla="*/ 2 w 12"/>
                <a:gd name="T3" fmla="*/ 20 h 20"/>
                <a:gd name="T4" fmla="*/ 0 w 12"/>
                <a:gd name="T5" fmla="*/ 18 h 20"/>
                <a:gd name="T6" fmla="*/ 0 w 12"/>
                <a:gd name="T7" fmla="*/ 2 h 20"/>
                <a:gd name="T8" fmla="*/ 2 w 12"/>
                <a:gd name="T9" fmla="*/ 0 h 20"/>
                <a:gd name="T10" fmla="*/ 10 w 12"/>
                <a:gd name="T11" fmla="*/ 0 h 20"/>
                <a:gd name="T12" fmla="*/ 12 w 12"/>
                <a:gd name="T13" fmla="*/ 2 h 20"/>
                <a:gd name="T14" fmla="*/ 12 w 12"/>
                <a:gd name="T15" fmla="*/ 18 h 20"/>
                <a:gd name="T16" fmla="*/ 10 w 12"/>
                <a:gd name="T17" fmla="*/ 20 h 20"/>
                <a:gd name="T18" fmla="*/ 4 w 12"/>
                <a:gd name="T19" fmla="*/ 16 h 20"/>
                <a:gd name="T20" fmla="*/ 8 w 12"/>
                <a:gd name="T21" fmla="*/ 16 h 20"/>
                <a:gd name="T22" fmla="*/ 8 w 12"/>
                <a:gd name="T23" fmla="*/ 4 h 20"/>
                <a:gd name="T24" fmla="*/ 4 w 12"/>
                <a:gd name="T25" fmla="*/ 4 h 20"/>
                <a:gd name="T26" fmla="*/ 4 w 12"/>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cubicBezTo>
                    <a:pt x="2" y="20"/>
                    <a:pt x="2" y="20"/>
                    <a:pt x="2" y="20"/>
                  </a:cubicBezTo>
                  <a:cubicBezTo>
                    <a:pt x="1" y="20"/>
                    <a:pt x="0" y="19"/>
                    <a:pt x="0" y="18"/>
                  </a:cubicBezTo>
                  <a:cubicBezTo>
                    <a:pt x="0" y="2"/>
                    <a:pt x="0" y="2"/>
                    <a:pt x="0" y="2"/>
                  </a:cubicBezTo>
                  <a:cubicBezTo>
                    <a:pt x="0" y="1"/>
                    <a:pt x="1" y="0"/>
                    <a:pt x="2" y="0"/>
                  </a:cubicBezTo>
                  <a:cubicBezTo>
                    <a:pt x="10" y="0"/>
                    <a:pt x="10" y="0"/>
                    <a:pt x="10" y="0"/>
                  </a:cubicBezTo>
                  <a:cubicBezTo>
                    <a:pt x="11" y="0"/>
                    <a:pt x="12" y="1"/>
                    <a:pt x="12" y="2"/>
                  </a:cubicBezTo>
                  <a:cubicBezTo>
                    <a:pt x="12" y="18"/>
                    <a:pt x="12" y="18"/>
                    <a:pt x="12" y="18"/>
                  </a:cubicBezTo>
                  <a:cubicBezTo>
                    <a:pt x="12" y="19"/>
                    <a:pt x="11" y="20"/>
                    <a:pt x="10" y="20"/>
                  </a:cubicBezTo>
                  <a:close/>
                  <a:moveTo>
                    <a:pt x="4" y="16"/>
                  </a:moveTo>
                  <a:cubicBezTo>
                    <a:pt x="8" y="16"/>
                    <a:pt x="8" y="16"/>
                    <a:pt x="8" y="16"/>
                  </a:cubicBezTo>
                  <a:cubicBezTo>
                    <a:pt x="8" y="4"/>
                    <a:pt x="8" y="4"/>
                    <a:pt x="8" y="4"/>
                  </a:cubicBezTo>
                  <a:cubicBezTo>
                    <a:pt x="4" y="4"/>
                    <a:pt x="4" y="4"/>
                    <a:pt x="4" y="4"/>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561">
              <a:extLst>
                <a:ext uri="{FF2B5EF4-FFF2-40B4-BE49-F238E27FC236}">
                  <a16:creationId xmlns:a16="http://schemas.microsoft.com/office/drawing/2014/main" id="{EA3E0E2A-8569-3483-9049-846D4BAE3B12}"/>
                </a:ext>
              </a:extLst>
            </p:cNvPr>
            <p:cNvSpPr>
              <a:spLocks noEditPoints="1"/>
            </p:cNvSpPr>
            <p:nvPr/>
          </p:nvSpPr>
          <p:spPr bwMode="auto">
            <a:xfrm>
              <a:off x="3602038" y="5127625"/>
              <a:ext cx="44450" cy="165100"/>
            </a:xfrm>
            <a:custGeom>
              <a:avLst/>
              <a:gdLst>
                <a:gd name="T0" fmla="*/ 10 w 12"/>
                <a:gd name="T1" fmla="*/ 44 h 44"/>
                <a:gd name="T2" fmla="*/ 2 w 12"/>
                <a:gd name="T3" fmla="*/ 44 h 44"/>
                <a:gd name="T4" fmla="*/ 0 w 12"/>
                <a:gd name="T5" fmla="*/ 42 h 44"/>
                <a:gd name="T6" fmla="*/ 0 w 12"/>
                <a:gd name="T7" fmla="*/ 2 h 44"/>
                <a:gd name="T8" fmla="*/ 2 w 12"/>
                <a:gd name="T9" fmla="*/ 0 h 44"/>
                <a:gd name="T10" fmla="*/ 10 w 12"/>
                <a:gd name="T11" fmla="*/ 0 h 44"/>
                <a:gd name="T12" fmla="*/ 12 w 12"/>
                <a:gd name="T13" fmla="*/ 2 h 44"/>
                <a:gd name="T14" fmla="*/ 12 w 12"/>
                <a:gd name="T15" fmla="*/ 42 h 44"/>
                <a:gd name="T16" fmla="*/ 10 w 12"/>
                <a:gd name="T17" fmla="*/ 44 h 44"/>
                <a:gd name="T18" fmla="*/ 4 w 12"/>
                <a:gd name="T19" fmla="*/ 40 h 44"/>
                <a:gd name="T20" fmla="*/ 8 w 12"/>
                <a:gd name="T21" fmla="*/ 40 h 44"/>
                <a:gd name="T22" fmla="*/ 8 w 12"/>
                <a:gd name="T23" fmla="*/ 4 h 44"/>
                <a:gd name="T24" fmla="*/ 4 w 12"/>
                <a:gd name="T25" fmla="*/ 4 h 44"/>
                <a:gd name="T26" fmla="*/ 4 w 12"/>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4">
                  <a:moveTo>
                    <a:pt x="10" y="44"/>
                  </a:moveTo>
                  <a:cubicBezTo>
                    <a:pt x="2" y="44"/>
                    <a:pt x="2" y="44"/>
                    <a:pt x="2" y="44"/>
                  </a:cubicBezTo>
                  <a:cubicBezTo>
                    <a:pt x="1" y="44"/>
                    <a:pt x="0" y="43"/>
                    <a:pt x="0" y="42"/>
                  </a:cubicBezTo>
                  <a:cubicBezTo>
                    <a:pt x="0" y="2"/>
                    <a:pt x="0" y="2"/>
                    <a:pt x="0" y="2"/>
                  </a:cubicBezTo>
                  <a:cubicBezTo>
                    <a:pt x="0" y="1"/>
                    <a:pt x="1" y="0"/>
                    <a:pt x="2" y="0"/>
                  </a:cubicBezTo>
                  <a:cubicBezTo>
                    <a:pt x="10" y="0"/>
                    <a:pt x="10" y="0"/>
                    <a:pt x="10" y="0"/>
                  </a:cubicBezTo>
                  <a:cubicBezTo>
                    <a:pt x="11" y="0"/>
                    <a:pt x="12" y="1"/>
                    <a:pt x="12" y="2"/>
                  </a:cubicBezTo>
                  <a:cubicBezTo>
                    <a:pt x="12" y="42"/>
                    <a:pt x="12" y="42"/>
                    <a:pt x="12" y="42"/>
                  </a:cubicBezTo>
                  <a:cubicBezTo>
                    <a:pt x="12" y="43"/>
                    <a:pt x="11" y="44"/>
                    <a:pt x="10" y="44"/>
                  </a:cubicBezTo>
                  <a:close/>
                  <a:moveTo>
                    <a:pt x="4" y="40"/>
                  </a:moveTo>
                  <a:cubicBezTo>
                    <a:pt x="8" y="40"/>
                    <a:pt x="8" y="40"/>
                    <a:pt x="8" y="40"/>
                  </a:cubicBezTo>
                  <a:cubicBezTo>
                    <a:pt x="8" y="4"/>
                    <a:pt x="8" y="4"/>
                    <a:pt x="8"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562">
              <a:extLst>
                <a:ext uri="{FF2B5EF4-FFF2-40B4-BE49-F238E27FC236}">
                  <a16:creationId xmlns:a16="http://schemas.microsoft.com/office/drawing/2014/main" id="{4460E133-C8AC-A5E5-BF96-0C402B0D3444}"/>
                </a:ext>
              </a:extLst>
            </p:cNvPr>
            <p:cNvSpPr>
              <a:spLocks/>
            </p:cNvSpPr>
            <p:nvPr/>
          </p:nvSpPr>
          <p:spPr bwMode="auto">
            <a:xfrm>
              <a:off x="3451225" y="5127625"/>
              <a:ext cx="225425" cy="165100"/>
            </a:xfrm>
            <a:custGeom>
              <a:avLst/>
              <a:gdLst>
                <a:gd name="T0" fmla="*/ 58 w 60"/>
                <a:gd name="T1" fmla="*/ 44 h 44"/>
                <a:gd name="T2" fmla="*/ 2 w 60"/>
                <a:gd name="T3" fmla="*/ 44 h 44"/>
                <a:gd name="T4" fmla="*/ 0 w 60"/>
                <a:gd name="T5" fmla="*/ 42 h 44"/>
                <a:gd name="T6" fmla="*/ 0 w 60"/>
                <a:gd name="T7" fmla="*/ 2 h 44"/>
                <a:gd name="T8" fmla="*/ 2 w 60"/>
                <a:gd name="T9" fmla="*/ 0 h 44"/>
                <a:gd name="T10" fmla="*/ 4 w 60"/>
                <a:gd name="T11" fmla="*/ 2 h 44"/>
                <a:gd name="T12" fmla="*/ 4 w 60"/>
                <a:gd name="T13" fmla="*/ 40 h 44"/>
                <a:gd name="T14" fmla="*/ 58 w 60"/>
                <a:gd name="T15" fmla="*/ 40 h 44"/>
                <a:gd name="T16" fmla="*/ 60 w 60"/>
                <a:gd name="T17" fmla="*/ 42 h 44"/>
                <a:gd name="T18" fmla="*/ 58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58" y="44"/>
                  </a:move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58" y="40"/>
                    <a:pt x="58" y="40"/>
                    <a:pt x="58" y="40"/>
                  </a:cubicBezTo>
                  <a:cubicBezTo>
                    <a:pt x="59" y="40"/>
                    <a:pt x="60" y="41"/>
                    <a:pt x="60" y="42"/>
                  </a:cubicBezTo>
                  <a:cubicBezTo>
                    <a:pt x="60" y="43"/>
                    <a:pt x="59" y="44"/>
                    <a:pt x="5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aphicFrame>
        <p:nvGraphicFramePr>
          <p:cNvPr id="40" name="Chart 39">
            <a:extLst>
              <a:ext uri="{FF2B5EF4-FFF2-40B4-BE49-F238E27FC236}">
                <a16:creationId xmlns:a16="http://schemas.microsoft.com/office/drawing/2014/main" id="{A2BE8BE7-08A4-0300-606C-8930EDA91416}"/>
              </a:ext>
            </a:extLst>
          </p:cNvPr>
          <p:cNvGraphicFramePr>
            <a:graphicFrameLocks/>
          </p:cNvGraphicFramePr>
          <p:nvPr>
            <p:extLst>
              <p:ext uri="{D42A27DB-BD31-4B8C-83A1-F6EECF244321}">
                <p14:modId xmlns:p14="http://schemas.microsoft.com/office/powerpoint/2010/main" val="3733498383"/>
              </p:ext>
            </p:extLst>
          </p:nvPr>
        </p:nvGraphicFramePr>
        <p:xfrm>
          <a:off x="5156461" y="1819372"/>
          <a:ext cx="6847001" cy="4801314"/>
        </p:xfrm>
        <a:graphic>
          <a:graphicData uri="http://schemas.openxmlformats.org/drawingml/2006/chart">
            <c:chart xmlns:c="http://schemas.openxmlformats.org/drawingml/2006/chart" xmlns:r="http://schemas.openxmlformats.org/officeDocument/2006/relationships" r:id="rId2"/>
          </a:graphicData>
        </a:graphic>
      </p:graphicFrame>
      <p:sp>
        <p:nvSpPr>
          <p:cNvPr id="41" name="Date Placeholder 40">
            <a:extLst>
              <a:ext uri="{FF2B5EF4-FFF2-40B4-BE49-F238E27FC236}">
                <a16:creationId xmlns:a16="http://schemas.microsoft.com/office/drawing/2014/main" id="{B0163428-A87A-A0B8-5730-C10CEDEF7474}"/>
              </a:ext>
            </a:extLst>
          </p:cNvPr>
          <p:cNvSpPr>
            <a:spLocks noGrp="1"/>
          </p:cNvSpPr>
          <p:nvPr>
            <p:ph type="dt" sz="half" idx="10"/>
          </p:nvPr>
        </p:nvSpPr>
        <p:spPr/>
        <p:txBody>
          <a:bodyPr/>
          <a:lstStyle/>
          <a:p>
            <a:fld id="{9D9CE92C-CFF0-4933-9076-4FDC5E558140}" type="datetime1">
              <a:rPr lang="en-IN" smtClean="0"/>
              <a:t>02-08-2023</a:t>
            </a:fld>
            <a:endParaRPr lang="en-IN"/>
          </a:p>
        </p:txBody>
      </p:sp>
    </p:spTree>
    <p:extLst>
      <p:ext uri="{BB962C8B-B14F-4D97-AF65-F5344CB8AC3E}">
        <p14:creationId xmlns:p14="http://schemas.microsoft.com/office/powerpoint/2010/main" val="262931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05D7-48FA-FED2-6F58-954099D1FF52}"/>
              </a:ext>
            </a:extLst>
          </p:cNvPr>
          <p:cNvSpPr>
            <a:spLocks noGrp="1"/>
          </p:cNvSpPr>
          <p:nvPr>
            <p:ph type="title"/>
          </p:nvPr>
        </p:nvSpPr>
        <p:spPr>
          <a:xfrm>
            <a:off x="838200" y="235639"/>
            <a:ext cx="10515600" cy="1263192"/>
          </a:xfrm>
        </p:spPr>
        <p:txBody>
          <a:bodyPr>
            <a:normAutofit/>
          </a:bodyPr>
          <a:lstStyle/>
          <a:p>
            <a:pPr algn="ctr"/>
            <a:r>
              <a:rPr lang="en-US" dirty="0"/>
              <a:t>PRIORITY BY INDUSTRY &amp; SECTOR</a:t>
            </a:r>
            <a:endParaRPr lang="en-IN" dirty="0"/>
          </a:p>
        </p:txBody>
      </p:sp>
      <p:sp>
        <p:nvSpPr>
          <p:cNvPr id="32" name="TextBox 31">
            <a:extLst>
              <a:ext uri="{FF2B5EF4-FFF2-40B4-BE49-F238E27FC236}">
                <a16:creationId xmlns:a16="http://schemas.microsoft.com/office/drawing/2014/main" id="{512FD472-D66F-8B19-D90F-50A6EE90C004}"/>
              </a:ext>
            </a:extLst>
          </p:cNvPr>
          <p:cNvSpPr txBox="1"/>
          <p:nvPr/>
        </p:nvSpPr>
        <p:spPr>
          <a:xfrm>
            <a:off x="188537" y="2009526"/>
            <a:ext cx="5175315" cy="4247317"/>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US" dirty="0">
                <a:latin typeface="+mj-lt"/>
              </a:rPr>
              <a:t>The top contributors are the Consumer &amp; Industrial Products industry with a total revenue of $259,165,539.4, followed by Financial Services with $82,319,807. </a:t>
            </a:r>
          </a:p>
          <a:p>
            <a:endParaRPr lang="en-US" dirty="0">
              <a:latin typeface="+mj-lt"/>
            </a:endParaRPr>
          </a:p>
          <a:p>
            <a:pPr marL="285750" indent="-285750">
              <a:buFont typeface="Arial" panose="020B0604020202020204" pitchFamily="34" charset="0"/>
              <a:buChar char="•"/>
            </a:pPr>
            <a:r>
              <a:rPr lang="en-US" dirty="0">
                <a:latin typeface="+mj-lt"/>
              </a:rPr>
              <a:t>Based on the revenue generated, the client should prioritize industries and sectors with high and medium growth potential, such as Consumer &amp; Industrial Products industry and the Financial Services industry, Banking &amp; Securities, Consumer Products, Real Estate Services, Automotive, Travel, Hospitality &amp; Services, and Industrial Products &amp; Services for potential investment opportunities.</a:t>
            </a:r>
          </a:p>
          <a:p>
            <a:pPr marL="285750" indent="-285750">
              <a:buFont typeface="Arial" panose="020B0604020202020204" pitchFamily="34" charset="0"/>
              <a:buChar char="•"/>
            </a:pPr>
            <a:endParaRPr lang="en-IN" dirty="0"/>
          </a:p>
        </p:txBody>
      </p:sp>
      <p:graphicFrame>
        <p:nvGraphicFramePr>
          <p:cNvPr id="3" name="Chart 2">
            <a:extLst>
              <a:ext uri="{FF2B5EF4-FFF2-40B4-BE49-F238E27FC236}">
                <a16:creationId xmlns:a16="http://schemas.microsoft.com/office/drawing/2014/main" id="{91782EC6-354E-D236-CD2D-835194D7A38F}"/>
              </a:ext>
            </a:extLst>
          </p:cNvPr>
          <p:cNvGraphicFramePr>
            <a:graphicFrameLocks/>
          </p:cNvGraphicFramePr>
          <p:nvPr>
            <p:extLst>
              <p:ext uri="{D42A27DB-BD31-4B8C-83A1-F6EECF244321}">
                <p14:modId xmlns:p14="http://schemas.microsoft.com/office/powerpoint/2010/main" val="2700333191"/>
              </p:ext>
            </p:extLst>
          </p:nvPr>
        </p:nvGraphicFramePr>
        <p:xfrm>
          <a:off x="5831644" y="1498831"/>
          <a:ext cx="5909850" cy="2932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BFC3DA06-7790-43B0-58A0-71AE42C6C6D5}"/>
              </a:ext>
            </a:extLst>
          </p:cNvPr>
          <p:cNvGraphicFramePr>
            <a:graphicFrameLocks/>
          </p:cNvGraphicFramePr>
          <p:nvPr>
            <p:extLst>
              <p:ext uri="{D42A27DB-BD31-4B8C-83A1-F6EECF244321}">
                <p14:modId xmlns:p14="http://schemas.microsoft.com/office/powerpoint/2010/main" val="3999495028"/>
              </p:ext>
            </p:extLst>
          </p:nvPr>
        </p:nvGraphicFramePr>
        <p:xfrm>
          <a:off x="5845374" y="4630839"/>
          <a:ext cx="5909850" cy="2026920"/>
        </p:xfrm>
        <a:graphic>
          <a:graphicData uri="http://schemas.openxmlformats.org/drawingml/2006/chart">
            <c:chart xmlns:c="http://schemas.openxmlformats.org/drawingml/2006/chart" xmlns:r="http://schemas.openxmlformats.org/officeDocument/2006/relationships" r:id="rId3"/>
          </a:graphicData>
        </a:graphic>
      </p:graphicFrame>
      <p:pic>
        <p:nvPicPr>
          <p:cNvPr id="6" name="Graphic 5" descr="Upward trend with solid fill">
            <a:extLst>
              <a:ext uri="{FF2B5EF4-FFF2-40B4-BE49-F238E27FC236}">
                <a16:creationId xmlns:a16="http://schemas.microsoft.com/office/drawing/2014/main" id="{366B38AD-EBCC-2017-0DFD-6D089E2DF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373" y="150829"/>
            <a:ext cx="1157925" cy="1263192"/>
          </a:xfrm>
          <a:prstGeom prst="rect">
            <a:avLst/>
          </a:prstGeom>
        </p:spPr>
      </p:pic>
      <p:sp>
        <p:nvSpPr>
          <p:cNvPr id="7" name="Date Placeholder 6">
            <a:extLst>
              <a:ext uri="{FF2B5EF4-FFF2-40B4-BE49-F238E27FC236}">
                <a16:creationId xmlns:a16="http://schemas.microsoft.com/office/drawing/2014/main" id="{13108CAD-5B3A-08A4-0830-22D399C47BF3}"/>
              </a:ext>
            </a:extLst>
          </p:cNvPr>
          <p:cNvSpPr>
            <a:spLocks noGrp="1"/>
          </p:cNvSpPr>
          <p:nvPr>
            <p:ph type="dt" sz="half" idx="10"/>
          </p:nvPr>
        </p:nvSpPr>
        <p:spPr/>
        <p:txBody>
          <a:bodyPr/>
          <a:lstStyle/>
          <a:p>
            <a:fld id="{D534311C-EB52-4309-B05E-987F765BDDD2}" type="datetime1">
              <a:rPr lang="en-IN" smtClean="0"/>
              <a:t>02-08-2023</a:t>
            </a:fld>
            <a:endParaRPr lang="en-IN"/>
          </a:p>
        </p:txBody>
      </p:sp>
      <p:graphicFrame>
        <p:nvGraphicFramePr>
          <p:cNvPr id="8" name="Object 7">
            <a:extLst>
              <a:ext uri="{FF2B5EF4-FFF2-40B4-BE49-F238E27FC236}">
                <a16:creationId xmlns:a16="http://schemas.microsoft.com/office/drawing/2014/main" id="{72C9D75D-E68C-A769-8F86-4E3E3EFD842F}"/>
              </a:ext>
            </a:extLst>
          </p:cNvPr>
          <p:cNvGraphicFramePr>
            <a:graphicFrameLocks noChangeAspect="1"/>
          </p:cNvGraphicFramePr>
          <p:nvPr>
            <p:extLst>
              <p:ext uri="{D42A27DB-BD31-4B8C-83A1-F6EECF244321}">
                <p14:modId xmlns:p14="http://schemas.microsoft.com/office/powerpoint/2010/main" val="972566176"/>
              </p:ext>
            </p:extLst>
          </p:nvPr>
        </p:nvGraphicFramePr>
        <p:xfrm>
          <a:off x="10415048" y="556181"/>
          <a:ext cx="1157925" cy="857839"/>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92417" progId="Package">
                  <p:embed/>
                </p:oleObj>
              </mc:Choice>
              <mc:Fallback>
                <p:oleObj name="Packager Shell Object" showAsIcon="1" r:id="rId6" imgW="914400" imgH="792417" progId="Package">
                  <p:embed/>
                  <p:pic>
                    <p:nvPicPr>
                      <p:cNvPr id="0" name=""/>
                      <p:cNvPicPr/>
                      <p:nvPr/>
                    </p:nvPicPr>
                    <p:blipFill>
                      <a:blip r:embed="rId7"/>
                      <a:stretch>
                        <a:fillRect/>
                      </a:stretch>
                    </p:blipFill>
                    <p:spPr>
                      <a:xfrm>
                        <a:off x="10415048" y="556181"/>
                        <a:ext cx="1157925" cy="857839"/>
                      </a:xfrm>
                      <a:prstGeom prst="rect">
                        <a:avLst/>
                      </a:prstGeom>
                    </p:spPr>
                  </p:pic>
                </p:oleObj>
              </mc:Fallback>
            </mc:AlternateContent>
          </a:graphicData>
        </a:graphic>
      </p:graphicFrame>
    </p:spTree>
    <p:extLst>
      <p:ext uri="{BB962C8B-B14F-4D97-AF65-F5344CB8AC3E}">
        <p14:creationId xmlns:p14="http://schemas.microsoft.com/office/powerpoint/2010/main" val="113289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05D7-48FA-FED2-6F58-954099D1FF52}"/>
              </a:ext>
            </a:extLst>
          </p:cNvPr>
          <p:cNvSpPr>
            <a:spLocks noGrp="1"/>
          </p:cNvSpPr>
          <p:nvPr>
            <p:ph type="title"/>
          </p:nvPr>
        </p:nvSpPr>
        <p:spPr>
          <a:xfrm>
            <a:off x="1605064" y="365125"/>
            <a:ext cx="9748736" cy="1325563"/>
          </a:xfrm>
        </p:spPr>
        <p:txBody>
          <a:bodyPr/>
          <a:lstStyle/>
          <a:p>
            <a:pPr algn="ctr"/>
            <a:r>
              <a:rPr lang="en-US" dirty="0"/>
              <a:t>Top 5 business areas to focus by Industry</a:t>
            </a:r>
            <a:endParaRPr lang="en-IN" dirty="0"/>
          </a:p>
        </p:txBody>
      </p:sp>
      <p:sp>
        <p:nvSpPr>
          <p:cNvPr id="32" name="TextBox 31">
            <a:extLst>
              <a:ext uri="{FF2B5EF4-FFF2-40B4-BE49-F238E27FC236}">
                <a16:creationId xmlns:a16="http://schemas.microsoft.com/office/drawing/2014/main" id="{512FD472-D66F-8B19-D90F-50A6EE90C004}"/>
              </a:ext>
            </a:extLst>
          </p:cNvPr>
          <p:cNvSpPr txBox="1"/>
          <p:nvPr/>
        </p:nvSpPr>
        <p:spPr>
          <a:xfrm>
            <a:off x="188538" y="1690688"/>
            <a:ext cx="4713400" cy="5078313"/>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Consumer &amp; Industrial Products: The sector generated a revenue of $20,834,399.9 in Tourism in the US, Drug, Cosmetic &amp; Toiletry Wholesaling in the US. Businesses in this industry could consider focusing on areas such as product innovation, marketing, and expanding their distribution channels to increase revenue.</a:t>
            </a:r>
          </a:p>
          <a:p>
            <a:endParaRPr lang="en-IN" dirty="0">
              <a:latin typeface="+mj-lt"/>
            </a:endParaRPr>
          </a:p>
          <a:p>
            <a:pPr marL="285750" indent="-285750">
              <a:buFont typeface="Arial" panose="020B0604020202020204" pitchFamily="34" charset="0"/>
              <a:buChar char="•"/>
            </a:pPr>
            <a:r>
              <a:rPr lang="en-US" dirty="0">
                <a:latin typeface="+mj-lt"/>
              </a:rPr>
              <a:t>Based on the revenue , there are potential investment opportunities for the client in the Financial Services industry with a revenue of $9,746,000, the Life Sciences &amp; Health Care industry with a revenue of $10,814,323.6, the Public Sector industry with a revenue of $14,907,000, and the Tourism industry with a revenue of $10,795,560.2.</a:t>
            </a:r>
          </a:p>
          <a:p>
            <a:pPr marL="285750" indent="-285750">
              <a:buFont typeface="Arial" panose="020B0604020202020204" pitchFamily="34" charset="0"/>
              <a:buChar char="•"/>
            </a:pPr>
            <a:endParaRPr lang="en-IN" dirty="0"/>
          </a:p>
        </p:txBody>
      </p:sp>
      <p:graphicFrame>
        <p:nvGraphicFramePr>
          <p:cNvPr id="4" name="Chart 3">
            <a:extLst>
              <a:ext uri="{FF2B5EF4-FFF2-40B4-BE49-F238E27FC236}">
                <a16:creationId xmlns:a16="http://schemas.microsoft.com/office/drawing/2014/main" id="{732AD04F-DEDE-CB28-A4CF-FC98E1CEC093}"/>
              </a:ext>
            </a:extLst>
          </p:cNvPr>
          <p:cNvGraphicFramePr>
            <a:graphicFrameLocks/>
          </p:cNvGraphicFramePr>
          <p:nvPr>
            <p:extLst>
              <p:ext uri="{D42A27DB-BD31-4B8C-83A1-F6EECF244321}">
                <p14:modId xmlns:p14="http://schemas.microsoft.com/office/powerpoint/2010/main" val="547544165"/>
              </p:ext>
            </p:extLst>
          </p:nvPr>
        </p:nvGraphicFramePr>
        <p:xfrm>
          <a:off x="5156461" y="1583703"/>
          <a:ext cx="6749593" cy="4562573"/>
        </p:xfrm>
        <a:graphic>
          <a:graphicData uri="http://schemas.openxmlformats.org/drawingml/2006/chart">
            <c:chart xmlns:c="http://schemas.openxmlformats.org/drawingml/2006/chart" xmlns:r="http://schemas.openxmlformats.org/officeDocument/2006/relationships" r:id="rId2"/>
          </a:graphicData>
        </a:graphic>
      </p:graphicFrame>
      <p:pic>
        <p:nvPicPr>
          <p:cNvPr id="7" name="Graphic 6" descr="Bullseye with solid fill">
            <a:extLst>
              <a:ext uri="{FF2B5EF4-FFF2-40B4-BE49-F238E27FC236}">
                <a16:creationId xmlns:a16="http://schemas.microsoft.com/office/drawing/2014/main" id="{C5DBFBDA-3FD0-4C3C-3A90-BD7E3D693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383" y="365125"/>
            <a:ext cx="1215957" cy="1119981"/>
          </a:xfrm>
          <a:prstGeom prst="rect">
            <a:avLst/>
          </a:prstGeom>
        </p:spPr>
      </p:pic>
      <p:sp>
        <p:nvSpPr>
          <p:cNvPr id="8" name="Date Placeholder 7">
            <a:extLst>
              <a:ext uri="{FF2B5EF4-FFF2-40B4-BE49-F238E27FC236}">
                <a16:creationId xmlns:a16="http://schemas.microsoft.com/office/drawing/2014/main" id="{95F4F5F3-5CFC-D88F-AF36-470BE2C2CDDD}"/>
              </a:ext>
            </a:extLst>
          </p:cNvPr>
          <p:cNvSpPr>
            <a:spLocks noGrp="1"/>
          </p:cNvSpPr>
          <p:nvPr>
            <p:ph type="dt" sz="half" idx="10"/>
          </p:nvPr>
        </p:nvSpPr>
        <p:spPr/>
        <p:txBody>
          <a:bodyPr/>
          <a:lstStyle/>
          <a:p>
            <a:fld id="{B65636D9-78D2-4B48-82E3-95B51474608C}" type="datetime1">
              <a:rPr lang="en-IN" smtClean="0"/>
              <a:t>02-08-2023</a:t>
            </a:fld>
            <a:endParaRPr lang="en-IN" dirty="0"/>
          </a:p>
        </p:txBody>
      </p:sp>
    </p:spTree>
    <p:extLst>
      <p:ext uri="{BB962C8B-B14F-4D97-AF65-F5344CB8AC3E}">
        <p14:creationId xmlns:p14="http://schemas.microsoft.com/office/powerpoint/2010/main" val="3160937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501</Words>
  <Application>Microsoft Office PowerPoint</Application>
  <PresentationFormat>Widescreen</PresentationFormat>
  <Paragraphs>45</Paragraphs>
  <Slides>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3" baseType="lpstr">
      <vt:lpstr>Arial</vt:lpstr>
      <vt:lpstr>Calibri</vt:lpstr>
      <vt:lpstr>Calibri Light</vt:lpstr>
      <vt:lpstr>Georgia</vt:lpstr>
      <vt:lpstr>Segoe UI Light</vt:lpstr>
      <vt:lpstr>Office Theme</vt:lpstr>
      <vt:lpstr>Packager Shell Object</vt:lpstr>
      <vt:lpstr>PowerPoint Presentation</vt:lpstr>
      <vt:lpstr>PowerPoint Presentation</vt:lpstr>
      <vt:lpstr>ANALYSIS BY INDUSTRY</vt:lpstr>
      <vt:lpstr>ANALYSIS BY SECTOR</vt:lpstr>
      <vt:lpstr>PRIORITY BY INDUSTRY &amp; SECTOR</vt:lpstr>
      <vt:lpstr>Top 5 business areas to focus by Industry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subhamitakanungo .</dc:creator>
  <cp:lastModifiedBy>subhamita Kanungo</cp:lastModifiedBy>
  <cp:revision>5</cp:revision>
  <dcterms:created xsi:type="dcterms:W3CDTF">2023-05-05T17:34:07Z</dcterms:created>
  <dcterms:modified xsi:type="dcterms:W3CDTF">2023-08-02T04:42:18Z</dcterms:modified>
</cp:coreProperties>
</file>